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535" r:id="rId2"/>
  </p:sldMasterIdLst>
  <p:notesMasterIdLst>
    <p:notesMasterId r:id="rId18"/>
  </p:notesMasterIdLst>
  <p:handoutMasterIdLst>
    <p:handoutMasterId r:id="rId19"/>
  </p:handoutMasterIdLst>
  <p:sldIdLst>
    <p:sldId id="257" r:id="rId3"/>
    <p:sldId id="306" r:id="rId4"/>
    <p:sldId id="307" r:id="rId5"/>
    <p:sldId id="260" r:id="rId6"/>
    <p:sldId id="300" r:id="rId7"/>
    <p:sldId id="261" r:id="rId8"/>
    <p:sldId id="310" r:id="rId9"/>
    <p:sldId id="312" r:id="rId10"/>
    <p:sldId id="309" r:id="rId11"/>
    <p:sldId id="313" r:id="rId12"/>
    <p:sldId id="315" r:id="rId13"/>
    <p:sldId id="296" r:id="rId14"/>
    <p:sldId id="316" r:id="rId15"/>
    <p:sldId id="317" r:id="rId16"/>
    <p:sldId id="28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" Target="../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156040-AF98-4F2C-9909-9F2439F6F588}" type="doc">
      <dgm:prSet loTypeId="urn:microsoft.com/office/officeart/2005/8/layout/chevron1" loCatId="process" qsTypeId="urn:microsoft.com/office/officeart/2005/8/quickstyle/simple4" qsCatId="simple" csTypeId="urn:microsoft.com/office/officeart/2005/8/colors/colorful1#1" csCatId="colorful" phldr="1"/>
      <dgm:spPr/>
    </dgm:pt>
    <dgm:pt modelId="{74020AF3-C700-4606-8917-C6A353D7963A}">
      <dgm:prSet phldrT="[Text]"/>
      <dgm:spPr/>
      <dgm:t>
        <a:bodyPr/>
        <a:lstStyle/>
        <a:p>
          <a:pPr algn="ctr" defTabSz="914400">
            <a:buNone/>
          </a:pPr>
          <a:r>
            <a:rPr lang="fr-FR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Maison</a:t>
          </a:r>
          <a:r>
            <a:rPr lang="fr-FR" noProof="1">
              <a:latin typeface="Calibri" panose="020F0502020204030204" pitchFamily="34" charset="0"/>
              <a:cs typeface="Calibri" panose="020F0502020204030204" pitchFamily="34" charset="0"/>
            </a:rPr>
            <a:t> Domotique</a:t>
          </a:r>
          <a:endParaRPr lang="fr-FR" u="none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D99D21-0B4A-4259-89FB-0E5941CB535C}" type="parTrans" cxnId="{B0E2386F-A443-4201-8130-FB9CC25AA154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FF1BD9-AE1F-4488-8B72-01186EADA6FF}" type="sibTrans" cxnId="{B0E2386F-A443-4201-8130-FB9CC25AA154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2E26E22-71B0-4386-A84F-ABF2FF66A99F}">
      <dgm:prSet phldrT="[Text]"/>
      <dgm:spPr/>
      <dgm:t>
        <a:bodyPr/>
        <a:lstStyle/>
        <a:p>
          <a:pPr algn="ctr" defTabSz="914400">
            <a:buNone/>
          </a:pPr>
          <a:r>
            <a:rPr lang="fr-FR" u="sng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Portail</a:t>
          </a:r>
          <a:r>
            <a:rPr lang="fr-FR" noProof="1">
              <a:latin typeface="Calibri" panose="020F0502020204030204" pitchFamily="34" charset="0"/>
              <a:cs typeface="Calibri" panose="020F0502020204030204" pitchFamily="34" charset="0"/>
            </a:rPr>
            <a:t> Automatisé</a:t>
          </a:r>
          <a:endParaRPr lang="fr-FR" noProof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6CB3CB-0F71-4CA8-93AA-0E3E3D59D313}" type="parTrans" cxnId="{937639B3-2352-48E4-A96B-F63DF2119D92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1826C46-15A2-4345-B986-53D05F21F155}" type="sibTrans" cxnId="{937639B3-2352-48E4-A96B-F63DF2119D92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B05E70-CCF1-4080-8EEE-6873C9D4B630}">
      <dgm:prSet phldrT="[Text]" custT="1"/>
      <dgm:spPr/>
      <dgm:t>
        <a:bodyPr/>
        <a:lstStyle/>
        <a:p>
          <a:pPr algn="ctr" defTabSz="914400">
            <a:lnSpc>
              <a:spcPct val="100000"/>
            </a:lnSpc>
            <a:spcAft>
              <a:spcPts val="0"/>
            </a:spcAft>
            <a:buNone/>
          </a:pPr>
          <a:r>
            <a:rPr lang="fr-FR" sz="2300" u="sng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Robot</a:t>
          </a:r>
        </a:p>
        <a:p>
          <a:pPr algn="ctr" defTabSz="914400">
            <a:lnSpc>
              <a:spcPct val="100000"/>
            </a:lnSpc>
            <a:spcAft>
              <a:spcPts val="0"/>
            </a:spcAft>
            <a:buNone/>
          </a:pPr>
          <a:r>
            <a:rPr lang="fr-FR" sz="2300" u="none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Programmée</a:t>
          </a:r>
        </a:p>
      </dgm:t>
    </dgm:pt>
    <dgm:pt modelId="{11D1F3D3-0002-4131-9F84-22FBF8692DA9}" type="parTrans" cxnId="{B8B909D0-D4F6-48D4-81DA-A58F34AE3646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438016-7365-4FC0-A372-D90585B4B6EE}" type="sibTrans" cxnId="{B8B909D0-D4F6-48D4-81DA-A58F34AE3646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147153-A6C2-4177-BA7D-2ACCC2C1B2F7}">
      <dgm:prSet phldrT="[Text]"/>
      <dgm:spPr/>
      <dgm:t>
        <a:bodyPr/>
        <a:lstStyle/>
        <a:p>
          <a:pPr algn="ctr" defTabSz="914400">
            <a:buNone/>
          </a:pPr>
          <a:r>
            <a:rPr lang="fr-FR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Trotinette</a:t>
          </a:r>
          <a:r>
            <a:rPr lang="fr-FR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Electrique</a:t>
          </a:r>
        </a:p>
      </dgm:t>
    </dgm:pt>
    <dgm:pt modelId="{C6F68745-4C20-4204-96A6-585691399C14}" type="parTrans" cxnId="{777DC3C6-D336-4C94-A624-E5582A07ECAA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6B132F-0347-46BA-86A4-3FAFB6676411}" type="sibTrans" cxnId="{777DC3C6-D336-4C94-A624-E5582A07ECAA}">
      <dgm:prSet/>
      <dgm:spPr/>
      <dgm:t>
        <a:bodyPr/>
        <a:lstStyle/>
        <a:p>
          <a:endParaRPr lang="fr-FR" noProof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C61A9A2-33F2-469B-8AC4-A104A5A98D78}" type="pres">
      <dgm:prSet presAssocID="{44156040-AF98-4F2C-9909-9F2439F6F588}" presName="Name0" presStyleCnt="0">
        <dgm:presLayoutVars>
          <dgm:dir/>
          <dgm:animLvl val="lvl"/>
          <dgm:resizeHandles val="exact"/>
        </dgm:presLayoutVars>
      </dgm:prSet>
      <dgm:spPr/>
    </dgm:pt>
    <dgm:pt modelId="{881B8FEC-9D20-4669-BB2E-FA9CEA0BE5A9}" type="pres">
      <dgm:prSet presAssocID="{74020AF3-C700-4606-8917-C6A353D7963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05DFC51-4C30-4A07-9F0C-6EB770961C6F}" type="pres">
      <dgm:prSet presAssocID="{6CFF1BD9-AE1F-4488-8B72-01186EADA6FF}" presName="parTxOnlySpace" presStyleCnt="0"/>
      <dgm:spPr/>
    </dgm:pt>
    <dgm:pt modelId="{919A589F-F74A-40C3-BE88-AB8730BCAB04}" type="pres">
      <dgm:prSet presAssocID="{12E26E22-71B0-4386-A84F-ABF2FF66A99F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1C6BCDE-530E-4D03-9CF5-9AB36CDC1FE1}" type="pres">
      <dgm:prSet presAssocID="{E1826C46-15A2-4345-B986-53D05F21F155}" presName="parTxOnlySpace" presStyleCnt="0"/>
      <dgm:spPr/>
    </dgm:pt>
    <dgm:pt modelId="{268F2328-4548-422B-9C65-80797E16B241}" type="pres">
      <dgm:prSet presAssocID="{A8B05E70-CCF1-4080-8EEE-6873C9D4B630}" presName="parTxOnly" presStyleLbl="node1" presStyleIdx="2" presStyleCnt="4" custScaleX="106762">
        <dgm:presLayoutVars>
          <dgm:chMax val="0"/>
          <dgm:chPref val="0"/>
          <dgm:bulletEnabled val="1"/>
        </dgm:presLayoutVars>
      </dgm:prSet>
      <dgm:spPr/>
    </dgm:pt>
    <dgm:pt modelId="{8CB78EC1-7B74-4B6E-94C6-5F808A049A1F}" type="pres">
      <dgm:prSet presAssocID="{B6438016-7365-4FC0-A372-D90585B4B6EE}" presName="parTxOnlySpace" presStyleCnt="0"/>
      <dgm:spPr/>
    </dgm:pt>
    <dgm:pt modelId="{BDD0B0F7-A87C-4B5B-A4C3-4E4BE6EB0FE4}" type="pres">
      <dgm:prSet presAssocID="{42147153-A6C2-4177-BA7D-2ACCC2C1B2F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F4A375F-A05B-45C3-9731-23DBACB9FC02}" type="presOf" srcId="{12E26E22-71B0-4386-A84F-ABF2FF66A99F}" destId="{919A589F-F74A-40C3-BE88-AB8730BCAB04}" srcOrd="0" destOrd="0" presId="urn:microsoft.com/office/officeart/2005/8/layout/chevron1"/>
    <dgm:cxn modelId="{B0E2386F-A443-4201-8130-FB9CC25AA154}" srcId="{44156040-AF98-4F2C-9909-9F2439F6F588}" destId="{74020AF3-C700-4606-8917-C6A353D7963A}" srcOrd="0" destOrd="0" parTransId="{87D99D21-0B4A-4259-89FB-0E5941CB535C}" sibTransId="{6CFF1BD9-AE1F-4488-8B72-01186EADA6FF}"/>
    <dgm:cxn modelId="{BB4F9699-C9DE-46C4-A04B-CD52EF57D4C5}" type="presOf" srcId="{74020AF3-C700-4606-8917-C6A353D7963A}" destId="{881B8FEC-9D20-4669-BB2E-FA9CEA0BE5A9}" srcOrd="0" destOrd="0" presId="urn:microsoft.com/office/officeart/2005/8/layout/chevron1"/>
    <dgm:cxn modelId="{9E75EA9C-2122-47C1-897A-5BBDE8D78AC4}" type="presOf" srcId="{A8B05E70-CCF1-4080-8EEE-6873C9D4B630}" destId="{268F2328-4548-422B-9C65-80797E16B241}" srcOrd="0" destOrd="0" presId="urn:microsoft.com/office/officeart/2005/8/layout/chevron1"/>
    <dgm:cxn modelId="{937639B3-2352-48E4-A96B-F63DF2119D92}" srcId="{44156040-AF98-4F2C-9909-9F2439F6F588}" destId="{12E26E22-71B0-4386-A84F-ABF2FF66A99F}" srcOrd="1" destOrd="0" parTransId="{3A6CB3CB-0F71-4CA8-93AA-0E3E3D59D313}" sibTransId="{E1826C46-15A2-4345-B986-53D05F21F155}"/>
    <dgm:cxn modelId="{37A858B6-D71C-4E86-A467-E8D17167DE19}" type="presOf" srcId="{42147153-A6C2-4177-BA7D-2ACCC2C1B2F7}" destId="{BDD0B0F7-A87C-4B5B-A4C3-4E4BE6EB0FE4}" srcOrd="0" destOrd="0" presId="urn:microsoft.com/office/officeart/2005/8/layout/chevron1"/>
    <dgm:cxn modelId="{777DC3C6-D336-4C94-A624-E5582A07ECAA}" srcId="{44156040-AF98-4F2C-9909-9F2439F6F588}" destId="{42147153-A6C2-4177-BA7D-2ACCC2C1B2F7}" srcOrd="3" destOrd="0" parTransId="{C6F68745-4C20-4204-96A6-585691399C14}" sibTransId="{0C6B132F-0347-46BA-86A4-3FAFB6676411}"/>
    <dgm:cxn modelId="{B8B909D0-D4F6-48D4-81DA-A58F34AE3646}" srcId="{44156040-AF98-4F2C-9909-9F2439F6F588}" destId="{A8B05E70-CCF1-4080-8EEE-6873C9D4B630}" srcOrd="2" destOrd="0" parTransId="{11D1F3D3-0002-4131-9F84-22FBF8692DA9}" sibTransId="{B6438016-7365-4FC0-A372-D90585B4B6EE}"/>
    <dgm:cxn modelId="{383A5CFE-2D64-4002-A7C0-1E621409BFD6}" type="presOf" srcId="{44156040-AF98-4F2C-9909-9F2439F6F588}" destId="{1C61A9A2-33F2-469B-8AC4-A104A5A98D78}" srcOrd="0" destOrd="0" presId="urn:microsoft.com/office/officeart/2005/8/layout/chevron1"/>
    <dgm:cxn modelId="{EDA037DE-3D60-46A9-9DDB-074A05981F8D}" type="presParOf" srcId="{1C61A9A2-33F2-469B-8AC4-A104A5A98D78}" destId="{881B8FEC-9D20-4669-BB2E-FA9CEA0BE5A9}" srcOrd="0" destOrd="0" presId="urn:microsoft.com/office/officeart/2005/8/layout/chevron1"/>
    <dgm:cxn modelId="{8F2A48B2-4519-4F7D-931D-1EB2DDCF4663}" type="presParOf" srcId="{1C61A9A2-33F2-469B-8AC4-A104A5A98D78}" destId="{705DFC51-4C30-4A07-9F0C-6EB770961C6F}" srcOrd="1" destOrd="0" presId="urn:microsoft.com/office/officeart/2005/8/layout/chevron1"/>
    <dgm:cxn modelId="{A8C49188-74D0-46A6-A671-569711775D6B}" type="presParOf" srcId="{1C61A9A2-33F2-469B-8AC4-A104A5A98D78}" destId="{919A589F-F74A-40C3-BE88-AB8730BCAB04}" srcOrd="2" destOrd="0" presId="urn:microsoft.com/office/officeart/2005/8/layout/chevron1"/>
    <dgm:cxn modelId="{DF828B00-7F32-4A0D-9D43-9FD5AE3C854B}" type="presParOf" srcId="{1C61A9A2-33F2-469B-8AC4-A104A5A98D78}" destId="{01C6BCDE-530E-4D03-9CF5-9AB36CDC1FE1}" srcOrd="3" destOrd="0" presId="urn:microsoft.com/office/officeart/2005/8/layout/chevron1"/>
    <dgm:cxn modelId="{2FC0E474-8734-4209-BD6D-C297DEE76CB4}" type="presParOf" srcId="{1C61A9A2-33F2-469B-8AC4-A104A5A98D78}" destId="{268F2328-4548-422B-9C65-80797E16B241}" srcOrd="4" destOrd="0" presId="urn:microsoft.com/office/officeart/2005/8/layout/chevron1"/>
    <dgm:cxn modelId="{30A10B48-C159-4CE5-AFE2-9908BF17AD25}" type="presParOf" srcId="{1C61A9A2-33F2-469B-8AC4-A104A5A98D78}" destId="{8CB78EC1-7B74-4B6E-94C6-5F808A049A1F}" srcOrd="5" destOrd="0" presId="urn:microsoft.com/office/officeart/2005/8/layout/chevron1"/>
    <dgm:cxn modelId="{3065F5B9-06B1-4353-A251-703F2693DE95}" type="presParOf" srcId="{1C61A9A2-33F2-469B-8AC4-A104A5A98D78}" destId="{BDD0B0F7-A87C-4B5B-A4C3-4E4BE6EB0FE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B8FEC-9D20-4669-BB2E-FA9CEA0BE5A9}">
      <dsp:nvSpPr>
        <dsp:cNvPr id="0" name=""/>
        <dsp:cNvSpPr/>
      </dsp:nvSpPr>
      <dsp:spPr>
        <a:xfrm>
          <a:off x="5116" y="1137821"/>
          <a:ext cx="2546051" cy="101842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Maison</a:t>
          </a:r>
          <a:r>
            <a:rPr lang="fr-FR" sz="2300" kern="1200" noProof="1">
              <a:latin typeface="Calibri" panose="020F0502020204030204" pitchFamily="34" charset="0"/>
              <a:cs typeface="Calibri" panose="020F0502020204030204" pitchFamily="34" charset="0"/>
            </a:rPr>
            <a:t> Domotique</a:t>
          </a:r>
          <a:endParaRPr lang="fr-FR" sz="2300" u="none" kern="1200" noProof="1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14326" y="1137821"/>
        <a:ext cx="1527631" cy="1018420"/>
      </dsp:txXfrm>
    </dsp:sp>
    <dsp:sp modelId="{919A589F-F74A-40C3-BE88-AB8730BCAB04}">
      <dsp:nvSpPr>
        <dsp:cNvPr id="0" name=""/>
        <dsp:cNvSpPr/>
      </dsp:nvSpPr>
      <dsp:spPr>
        <a:xfrm>
          <a:off x="2296562" y="1137821"/>
          <a:ext cx="2546051" cy="101842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u="sng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Portail</a:t>
          </a:r>
          <a:r>
            <a:rPr lang="fr-FR" sz="2300" kern="1200" noProof="1">
              <a:latin typeface="Calibri" panose="020F0502020204030204" pitchFamily="34" charset="0"/>
              <a:cs typeface="Calibri" panose="020F0502020204030204" pitchFamily="34" charset="0"/>
            </a:rPr>
            <a:t> Automatisé</a:t>
          </a:r>
          <a:endParaRPr lang="fr-FR" sz="2300" kern="1200" noProof="1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5772" y="1137821"/>
        <a:ext cx="1527631" cy="1018420"/>
      </dsp:txXfrm>
    </dsp:sp>
    <dsp:sp modelId="{268F2328-4548-422B-9C65-80797E16B241}">
      <dsp:nvSpPr>
        <dsp:cNvPr id="0" name=""/>
        <dsp:cNvSpPr/>
      </dsp:nvSpPr>
      <dsp:spPr>
        <a:xfrm>
          <a:off x="4588009" y="1137821"/>
          <a:ext cx="2718215" cy="101842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300" u="sng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Robot</a:t>
          </a: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300" u="none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Programmée</a:t>
          </a:r>
        </a:p>
      </dsp:txBody>
      <dsp:txXfrm>
        <a:off x="5097219" y="1137821"/>
        <a:ext cx="1699795" cy="1018420"/>
      </dsp:txXfrm>
    </dsp:sp>
    <dsp:sp modelId="{BDD0B0F7-A87C-4B5B-A4C3-4E4BE6EB0FE4}">
      <dsp:nvSpPr>
        <dsp:cNvPr id="0" name=""/>
        <dsp:cNvSpPr/>
      </dsp:nvSpPr>
      <dsp:spPr>
        <a:xfrm>
          <a:off x="7051619" y="1137821"/>
          <a:ext cx="2546051" cy="101842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Trotinette</a:t>
          </a:r>
          <a:r>
            <a:rPr lang="fr-FR" sz="2300" kern="1200" noProof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Electrique</a:t>
          </a:r>
        </a:p>
      </dsp:txBody>
      <dsp:txXfrm>
        <a:off x="7560829" y="1137821"/>
        <a:ext cx="1527631" cy="1018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0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78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499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65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6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50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60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7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2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8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1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1.xml"/><Relationship Id="rId10" Type="http://schemas.openxmlformats.org/officeDocument/2006/relationships/slide" Target="slide1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http://www.matrixmultimedia.com/courses/itmfr/uploads/car.gif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7.bin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6966" y="1747923"/>
            <a:ext cx="6135624" cy="3090407"/>
          </a:xfrm>
          <a:noFill/>
        </p:spPr>
        <p:txBody>
          <a:bodyPr>
            <a:noAutofit/>
          </a:bodyPr>
          <a:lstStyle/>
          <a:p>
            <a:pPr algn="ctr"/>
            <a:r>
              <a:rPr lang="fr-FR" sz="4800" b="1" noProof="1">
                <a:solidFill>
                  <a:srgbClr val="7030A0"/>
                </a:solidFill>
                <a:latin typeface="ETIAW" pitchFamily="2" charset="0"/>
              </a:rPr>
              <a:t>La Spécialité </a:t>
            </a:r>
          </a:p>
          <a:p>
            <a:pPr algn="ctr"/>
            <a:r>
              <a:rPr lang="fr-FR" sz="4800" b="1" noProof="1">
                <a:solidFill>
                  <a:srgbClr val="7030A0"/>
                </a:solidFill>
                <a:latin typeface="ETIAW" pitchFamily="2" charset="0"/>
              </a:rPr>
              <a:t>Sciences de l’ingénieur</a:t>
            </a:r>
          </a:p>
          <a:p>
            <a:pPr algn="ctr"/>
            <a:r>
              <a:rPr lang="fr-FR" sz="1800" dirty="0">
                <a:solidFill>
                  <a:srgbClr val="00B050"/>
                </a:solidFill>
                <a:effectLst/>
                <a:latin typeface="ETIAW"/>
                <a:ea typeface="Times New Roman" panose="02020603050405020304" pitchFamily="18" charset="0"/>
              </a:rPr>
              <a:t>Mme Bousquet 	profsi@orange.fr </a:t>
            </a:r>
            <a:r>
              <a:rPr lang="fr-FR" sz="4800" b="1" noProof="1">
                <a:solidFill>
                  <a:srgbClr val="00B050"/>
                </a:solidFill>
                <a:latin typeface="ETIAW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5C4F7F-2D6E-44DF-BAAC-BE4C52B935E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4715"/>
          <a:stretch/>
        </p:blipFill>
        <p:spPr bwMode="auto">
          <a:xfrm>
            <a:off x="7297444" y="1419449"/>
            <a:ext cx="3824303" cy="2856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Smartphone</a:t>
            </a:r>
            <a:b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Conception 3D Solidworks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DA6AF88B-6387-480A-AE66-77C19793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14" y="39162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34">
            <a:extLst>
              <a:ext uri="{FF2B5EF4-FFF2-40B4-BE49-F238E27FC236}">
                <a16:creationId xmlns:a16="http://schemas.microsoft.com/office/drawing/2014/main" id="{8A7C9E5F-2CAE-42C3-B7E5-CF3A1384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43" y="6463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50130C47-9080-4D1A-83AA-C4B94EC58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371362"/>
              </p:ext>
            </p:extLst>
          </p:nvPr>
        </p:nvGraphicFramePr>
        <p:xfrm>
          <a:off x="2695890" y="2010230"/>
          <a:ext cx="6055180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191585" imgH="1467055" progId="MSPhotoEd.3">
                  <p:embed/>
                </p:oleObj>
              </mc:Choice>
              <mc:Fallback>
                <p:oleObj name="Photo Editor Photo" r:id="rId3" imgW="4191585" imgH="146705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5890" y="2010230"/>
                        <a:ext cx="6055180" cy="211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43D8B57A-3337-4EC5-A038-284794182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700800"/>
              </p:ext>
            </p:extLst>
          </p:nvPr>
        </p:nvGraphicFramePr>
        <p:xfrm>
          <a:off x="266860" y="2010230"/>
          <a:ext cx="2143054" cy="215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657581" imgH="1666667" progId="MSPhotoEd.3">
                  <p:embed/>
                </p:oleObj>
              </mc:Choice>
              <mc:Fallback>
                <p:oleObj name="Photo Editor Photo" r:id="rId5" imgW="1657581" imgH="166666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60" y="2010230"/>
                        <a:ext cx="2143054" cy="21553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4F201D92-5116-45BE-B937-DB619D676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5133"/>
              </p:ext>
            </p:extLst>
          </p:nvPr>
        </p:nvGraphicFramePr>
        <p:xfrm>
          <a:off x="266860" y="4336579"/>
          <a:ext cx="5505450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8047619" imgH="2257740" progId="MSPhotoEd.3">
                  <p:embed/>
                </p:oleObj>
              </mc:Choice>
              <mc:Fallback>
                <p:oleObj name="Photo Editor Photo" r:id="rId7" imgW="8047619" imgH="225774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60" y="4336579"/>
                        <a:ext cx="5505450" cy="154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>
            <a:extLst>
              <a:ext uri="{FF2B5EF4-FFF2-40B4-BE49-F238E27FC236}">
                <a16:creationId xmlns:a16="http://schemas.microsoft.com/office/drawing/2014/main" id="{F0C6FAE2-F6D3-47F4-BEE3-1D75523CD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834072"/>
              </p:ext>
            </p:extLst>
          </p:nvPr>
        </p:nvGraphicFramePr>
        <p:xfrm>
          <a:off x="4871494" y="4323095"/>
          <a:ext cx="4519249" cy="1711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9" imgW="5001323" imgH="1895238" progId="MSPhotoEd.3">
                  <p:embed/>
                </p:oleObj>
              </mc:Choice>
              <mc:Fallback>
                <p:oleObj name="Photo Editor Photo" r:id="rId9" imgW="5001323" imgH="189523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1494" y="4323095"/>
                        <a:ext cx="4519249" cy="1711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E5680BF3-EBE9-41F2-B20D-61E5A55A72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808753"/>
              </p:ext>
            </p:extLst>
          </p:nvPr>
        </p:nvGraphicFramePr>
        <p:xfrm>
          <a:off x="9197452" y="953324"/>
          <a:ext cx="2360523" cy="517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2476190" imgH="5428571" progId="MSPhotoEd.3">
                  <p:embed/>
                </p:oleObj>
              </mc:Choice>
              <mc:Fallback>
                <p:oleObj name="Photo Editor Photo" r:id="rId11" imgW="2476190" imgH="5428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7452" y="953324"/>
                        <a:ext cx="2360523" cy="5175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0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55B68553-C600-4BCF-8F65-2C92A65F4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947" y="1852676"/>
            <a:ext cx="12150321" cy="4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Conception et Assemblage du Portail</a:t>
            </a:r>
            <a:b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Conception 3D et Assemblage Solidworks</a:t>
            </a:r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DA6AF88B-6387-480A-AE66-77C197934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14" y="39162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224" name="Rectangle 34">
            <a:extLst>
              <a:ext uri="{FF2B5EF4-FFF2-40B4-BE49-F238E27FC236}">
                <a16:creationId xmlns:a16="http://schemas.microsoft.com/office/drawing/2014/main" id="{8A7C9E5F-2CAE-42C3-B7E5-CF3A1384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743" y="64635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159540F-7CDE-42A5-A877-AFE4A058C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14" y="18526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F0402C2-6868-4F32-AAB0-C33D37279F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" y="1930021"/>
            <a:ext cx="8122286" cy="499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CA2D9C-45F6-4DA5-87AD-97FCCB1C3D3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02" y="1503907"/>
            <a:ext cx="324612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2AE83D1-49E7-4F25-9BC4-185F6CFF028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08" y="3926057"/>
            <a:ext cx="4746171" cy="2931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>
            <a:extLst>
              <a:ext uri="{FF2B5EF4-FFF2-40B4-BE49-F238E27FC236}">
                <a16:creationId xmlns:a16="http://schemas.microsoft.com/office/drawing/2014/main" id="{0DD0D2DE-1775-4C72-AEA4-B77838F40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8" y="1705451"/>
            <a:ext cx="1099055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pédagogie active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pour objectif de rendre l’apprenant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acteur de ses apprentissages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afin qu’il construise ses savoirs à travers des situations de recherche. Le projet n’est pas une fin en soi, c’est un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parcours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pour confronter les élèves à des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obstacles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provoquer des 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situations d’apprentissage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Projet consiste pour un groupe de 4 à 5 élèves à imaginer, concevoir et réaliser un système innovant grâce aux technologies que sont l’électronique, la mécanique, l’informatique, etc…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170BE95-6A22-4DDF-A3D9-75DFCD7C6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79" y="3585692"/>
            <a:ext cx="433644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Phases composant le Projet :</a:t>
            </a:r>
            <a:endParaRPr lang="fr-FR" alt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Etude </a:t>
            </a:r>
            <a:r>
              <a:rPr lang="fr-FR" altLang="fr-F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 Cahier des Charges</a:t>
            </a:r>
            <a:endParaRPr kumimoji="0" lang="fr-FR" altLang="fr-FR" sz="20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Mesure de la Performance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Modélisation du système complet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Amélioration de la Performance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Présentation Orale</a:t>
            </a:r>
            <a:endParaRPr kumimoji="0" lang="fr-FR" altLang="fr-FR" sz="200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D1C2637-C21D-4991-98B7-D312744B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PROJETS EN PREMIERE (12H) et TERMINALE (48H)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8C007E-5CFB-4EE8-BD1D-42306F2B8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80" y="3556580"/>
            <a:ext cx="4174371" cy="234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4C39B5E7-F2A0-49FF-A9BD-D3157D6B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591" y="3429000"/>
            <a:ext cx="2254942" cy="2546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77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37" y="917008"/>
            <a:ext cx="9603275" cy="646332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PROJET </a:t>
            </a:r>
            <a:r>
              <a:rPr lang="fr-FR" sz="3600" b="1" u="sng" noProof="1">
                <a:latin typeface="ETIAW"/>
                <a:cs typeface="Calibri" panose="020F0502020204030204" pitchFamily="34" charset="0"/>
              </a:rPr>
              <a:t>PREMIÈRE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: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Le Robot Programmé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D1CA16-7402-4C44-A367-648DC9E385A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4715"/>
          <a:stretch/>
        </p:blipFill>
        <p:spPr bwMode="auto">
          <a:xfrm>
            <a:off x="7694048" y="1496812"/>
            <a:ext cx="3255010" cy="2487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86C7F1-5B2D-45B9-BE30-BFF5E7C57950}"/>
              </a:ext>
            </a:extLst>
          </p:cNvPr>
          <p:cNvSpPr txBox="1"/>
          <p:nvPr/>
        </p:nvSpPr>
        <p:spPr>
          <a:xfrm>
            <a:off x="651421" y="1563340"/>
            <a:ext cx="610325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Ses </a:t>
            </a:r>
            <a:r>
              <a:rPr lang="fr-F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fr-FR" sz="1800" b="0" u="sng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aractéristiques techniques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Couleur : blanc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Pièces du châssis : imprimées en 3D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Taille : 269 x 195 x 73 mm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Poids : 703 g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Alimentation : 8 piles AAA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Carte programmable : programmable ZUM BT-328.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Bouton latéral marche/arrêt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Programmable par Bluetooth &amp; USB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1003935" algn="l"/>
              </a:tabLst>
            </a:pP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100% </a:t>
            </a:r>
            <a:r>
              <a:rPr lang="fr-FR" sz="18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ArduinoTM</a:t>
            </a:r>
            <a:r>
              <a:rPr lang="fr-FR" sz="18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compatible Microcontrôleur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4783B9-83E4-483C-9113-4C3DC504EBE3}"/>
              </a:ext>
            </a:extLst>
          </p:cNvPr>
          <p:cNvSpPr txBox="1"/>
          <p:nvPr/>
        </p:nvSpPr>
        <p:spPr>
          <a:xfrm>
            <a:off x="651421" y="4775200"/>
            <a:ext cx="5832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scénario 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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: Programmer la </a:t>
            </a:r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Détection</a:t>
            </a:r>
            <a:r>
              <a:rPr lang="fr-FR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du Vide !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0B94405-C0EA-4651-BB57-2115CE541F6C}"/>
              </a:ext>
            </a:extLst>
          </p:cNvPr>
          <p:cNvSpPr txBox="1"/>
          <p:nvPr/>
        </p:nvSpPr>
        <p:spPr>
          <a:xfrm>
            <a:off x="651421" y="5235532"/>
            <a:ext cx="6103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scénario </a:t>
            </a:r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</a:t>
            </a:r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: Concevoir un bâti de protection de la carte !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D1E77A-8AD8-44F5-B520-D9D800E2DC5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7" b="24864"/>
          <a:stretch/>
        </p:blipFill>
        <p:spPr bwMode="auto">
          <a:xfrm flipH="1">
            <a:off x="7116606" y="3984107"/>
            <a:ext cx="4409894" cy="2002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64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9" y="911441"/>
            <a:ext cx="10599936" cy="646332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PROJET </a:t>
            </a:r>
            <a:r>
              <a:rPr lang="fr-FR" sz="3600" b="1" u="sng" noProof="1">
                <a:latin typeface="ETIAW"/>
                <a:cs typeface="Calibri" panose="020F0502020204030204" pitchFamily="34" charset="0"/>
              </a:rPr>
              <a:t>TERMINALE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: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La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 </a:t>
            </a:r>
            <a:r>
              <a:rPr lang="fr-FR" sz="3600" noProof="1">
                <a:latin typeface="ETIAW"/>
                <a:cs typeface="Calibri" panose="020F0502020204030204" pitchFamily="34" charset="0"/>
              </a:rPr>
              <a:t>Trottinette Electrique</a:t>
            </a:r>
          </a:p>
        </p:txBody>
      </p:sp>
      <p:pic>
        <p:nvPicPr>
          <p:cNvPr id="2" name="video_trottinette_sans_son">
            <a:hlinkClick r:id="" action="ppaction://media"/>
            <a:extLst>
              <a:ext uri="{FF2B5EF4-FFF2-40B4-BE49-F238E27FC236}">
                <a16:creationId xmlns:a16="http://schemas.microsoft.com/office/drawing/2014/main" id="{D76A5AF8-F401-4794-B380-3D49AE2B1B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7077" y="2134763"/>
            <a:ext cx="8140901" cy="4579257"/>
          </a:xfrm>
          <a:prstGeom prst="rect">
            <a:avLst/>
          </a:prstGeom>
        </p:spPr>
      </p:pic>
      <p:sp>
        <p:nvSpPr>
          <p:cNvPr id="5" name="Google Shape;965;p68">
            <a:extLst>
              <a:ext uri="{FF2B5EF4-FFF2-40B4-BE49-F238E27FC236}">
                <a16:creationId xmlns:a16="http://schemas.microsoft.com/office/drawing/2014/main" id="{1DCC27F8-9107-43DD-98B7-9453C4659EB6}"/>
              </a:ext>
            </a:extLst>
          </p:cNvPr>
          <p:cNvSpPr txBox="1">
            <a:spLocks/>
          </p:cNvSpPr>
          <p:nvPr/>
        </p:nvSpPr>
        <p:spPr>
          <a:xfrm>
            <a:off x="268803" y="1766505"/>
            <a:ext cx="3240051" cy="6463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0"/>
              </a:spcBef>
            </a:pP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Protocole : mesure de la vitesse maximale de la trottinette</a:t>
            </a:r>
          </a:p>
        </p:txBody>
      </p:sp>
      <p:graphicFrame>
        <p:nvGraphicFramePr>
          <p:cNvPr id="6" name="Google Shape;967;p68">
            <a:extLst>
              <a:ext uri="{FF2B5EF4-FFF2-40B4-BE49-F238E27FC236}">
                <a16:creationId xmlns:a16="http://schemas.microsoft.com/office/drawing/2014/main" id="{6BC4B674-3970-4BD1-8A6B-59078FB86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005540"/>
              </p:ext>
            </p:extLst>
          </p:nvPr>
        </p:nvGraphicFramePr>
        <p:xfrm>
          <a:off x="268803" y="2409369"/>
          <a:ext cx="3240051" cy="243360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0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3608">
                <a:tc>
                  <a:txBody>
                    <a:bodyPr/>
                    <a:lstStyle/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1) Prendre une vidéo de la trottinette en mouvement.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2) Analyser avec Regressi l’évolution de la position de la trottinette selon l’axe Ox (sol) dans le temps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3) Calculer la vitesse v=dx/dt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5875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D9D9D9"/>
                        </a:buClr>
                        <a:buSzPts val="1100"/>
                        <a:buNone/>
                      </a:pPr>
                      <a:r>
                        <a:rPr lang="fr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4) En déduire la vitesse maximale constante.</a:t>
                      </a:r>
                      <a:endParaRPr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662;p46">
            <a:extLst>
              <a:ext uri="{FF2B5EF4-FFF2-40B4-BE49-F238E27FC236}">
                <a16:creationId xmlns:a16="http://schemas.microsoft.com/office/drawing/2014/main" id="{970E3087-710A-444D-943A-1DD089B715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6743"/>
          <a:stretch/>
        </p:blipFill>
        <p:spPr>
          <a:xfrm>
            <a:off x="99691" y="4758893"/>
            <a:ext cx="3578274" cy="2026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4EE8F78-79D5-46FF-BF8A-A5D7396604C1}"/>
              </a:ext>
            </a:extLst>
          </p:cNvPr>
          <p:cNvSpPr txBox="1"/>
          <p:nvPr/>
        </p:nvSpPr>
        <p:spPr>
          <a:xfrm>
            <a:off x="3847077" y="1488432"/>
            <a:ext cx="8140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 scénario : Améliorer une performance, ici diminuer la vitesse maximale pour une raison de sécurité.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54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EA701-B87F-4020-9C48-5A4AE7F66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845"/>
            <a:ext cx="12192000" cy="519723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01BC616-B584-4873-9B21-E9160C7A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140" y="962202"/>
            <a:ext cx="9215021" cy="555880"/>
          </a:xfrm>
        </p:spPr>
        <p:txBody>
          <a:bodyPr>
            <a:normAutofit fontScale="90000"/>
          </a:bodyPr>
          <a:lstStyle/>
          <a:p>
            <a:r>
              <a:rPr lang="fr-FR" sz="3600" noProof="1">
                <a:latin typeface="ETIAW"/>
                <a:cs typeface="Calibri" panose="020F0502020204030204" pitchFamily="34" charset="0"/>
              </a:rPr>
              <a:t>Modélisation de La Trottinette Electrique sous MatLab</a:t>
            </a:r>
          </a:p>
        </p:txBody>
      </p:sp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2659" y="1828800"/>
            <a:ext cx="11176987" cy="4774066"/>
          </a:xfrm>
        </p:spPr>
        <p:txBody>
          <a:bodyPr>
            <a:noAutofit/>
          </a:bodyPr>
          <a:lstStyle/>
          <a:p>
            <a:pPr algn="just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Notre société devra relever de nombreux défis dans les prochaines décennies. Les démographes annoncent une forte croissance de la population mondiale (2 milliards en 1930, 6 milliards en 2000, 9 milliards en 2050). Il faudra donc proposer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réponses durables aux besoins fondamentaux des hommes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tels que l’accès à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l’eau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l’énergie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l’alimentation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l’habitat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le transport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la santé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l’éducation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l’information</a:t>
            </a:r>
            <a:endParaRPr lang="fr-FR" b="1" noProof="1">
              <a:solidFill>
                <a:srgbClr val="00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372" name="Picture 4" descr="Encyclopédie Larousse en ligne - énergie renouvelable">
            <a:extLst>
              <a:ext uri="{FF2B5EF4-FFF2-40B4-BE49-F238E27FC236}">
                <a16:creationId xmlns:a16="http://schemas.microsoft.com/office/drawing/2014/main" id="{643C5382-D330-410D-BE4C-F6D4BAE7C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61" y="3112975"/>
            <a:ext cx="3498605" cy="223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0F7DB6-D578-4604-A337-CC67C045F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81" y="3059436"/>
            <a:ext cx="4093965" cy="272931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47FBA02-263F-41E5-A864-7B6A6E2B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192" y="4046161"/>
            <a:ext cx="3501957" cy="2334638"/>
          </a:xfrm>
          <a:prstGeom prst="rect">
            <a:avLst/>
          </a:prstGeom>
        </p:spPr>
      </p:pic>
      <p:pic>
        <p:nvPicPr>
          <p:cNvPr id="58374" name="Picture 6" descr="Montre Connectée Intelligente Homme Femme Ecran Tactile,Smartwatch Cardio  Fréquence Bracelet Connecté Tracker D'Activité Rappel D'Information sur la  Fréquence Cardiaque Et la Pression Artérielle: Amazon.fr: Montres">
            <a:extLst>
              <a:ext uri="{FF2B5EF4-FFF2-40B4-BE49-F238E27FC236}">
                <a16:creationId xmlns:a16="http://schemas.microsoft.com/office/drawing/2014/main" id="{E1061058-365B-4CC6-9E51-55A6ED7E6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742" y="4945804"/>
            <a:ext cx="1633877" cy="18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PRESENTATION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7506" y="1580225"/>
            <a:ext cx="11176987" cy="4774066"/>
          </a:xfrm>
        </p:spPr>
        <p:txBody>
          <a:bodyPr>
            <a:normAutofit/>
          </a:bodyPr>
          <a:lstStyle/>
          <a:p>
            <a:pPr algn="just">
              <a:buClr>
                <a:srgbClr val="595959"/>
              </a:buClr>
            </a:pP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ingénieurs imaginent et mettent en œuvre des solutions innovantes 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répondre aux besoins des personnes, avec l’ambition de rendre accessible à tous les progrès des sciences et technologies. </a:t>
            </a:r>
          </a:p>
          <a:p>
            <a:pPr algn="just">
              <a:buClr>
                <a:srgbClr val="595959"/>
              </a:buClr>
            </a:pP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enjeux de société sont considérables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Par exemple, la transformation et la consommation d’énergie, qui ne font qu’augmenter, s’accompagnent de fortes contraintes de préservation de l’environnement.</a:t>
            </a:r>
          </a:p>
          <a:p>
            <a:pPr algn="just">
              <a:buClr>
                <a:srgbClr val="595959"/>
              </a:buClr>
            </a:pP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Révolution numérique 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bouleverse les rapports entre les personnes et leur environnement, entre les êtres humains et les machines. Elle modifie également la relation entre les machines elles-mêmes, capables d’échanger de façon autonome des quantités considérables d’informations en communiquant via ce que l’on nomme l’internet des objets. </a:t>
            </a:r>
          </a:p>
          <a:p>
            <a:pPr algn="just">
              <a:buClr>
                <a:srgbClr val="595959"/>
              </a:buClr>
            </a:pPr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sciences de l’ingénieur s’intéressent aux objets et systèmes artificiels</a:t>
            </a:r>
            <a:r>
              <a:rPr lang="fr-FR" noProof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appelés de façon plus générique « produits ». Il intègre le programme informatique utile à son fonctionnement et, lorsqu’elle est nécessaire, l’interface homme-machine connectée à un réseau de communication. </a:t>
            </a:r>
          </a:p>
          <a:p>
            <a:pPr algn="just">
              <a:buClr>
                <a:srgbClr val="595959"/>
              </a:buClr>
            </a:pPr>
            <a:endParaRPr lang="fr-FR" noProof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HORAIRES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7686" y="1828801"/>
            <a:ext cx="5152386" cy="1789430"/>
          </a:xfrm>
        </p:spPr>
        <p:txBody>
          <a:bodyPr>
            <a:normAutofit/>
          </a:bodyPr>
          <a:lstStyle/>
          <a:p>
            <a:pPr algn="just">
              <a:buClr>
                <a:srgbClr val="595959"/>
              </a:buClr>
            </a:pP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Cet enseignement a pour cadre un laboratoire spécialisé, comportant les moyens adaptés : systèmes automatisés, postes informatiques, matériels didactiques ... </a:t>
            </a:r>
          </a:p>
          <a:p>
            <a:pPr algn="just">
              <a:buClr>
                <a:srgbClr val="595959"/>
              </a:buClr>
              <a:buNone/>
            </a:pPr>
            <a:endParaRPr lang="fr-FR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Espace réservé du contenu 4" descr="Exemple de tableau à 3 colonnes et 4 lignes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14519539"/>
              </p:ext>
            </p:extLst>
          </p:nvPr>
        </p:nvGraphicFramePr>
        <p:xfrm>
          <a:off x="6857260" y="1828800"/>
          <a:ext cx="4612690" cy="1789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algn="ctr"/>
                      <a:endParaRPr lang="fr-FR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Nombre</a:t>
                      </a:r>
                      <a:r>
                        <a:rPr lang="fr-FR" baseline="0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d’heures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Première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Terminale</a:t>
                      </a:r>
                      <a:r>
                        <a:rPr lang="fr-FR" baseline="0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 </a:t>
                      </a:r>
                      <a:endParaRPr lang="fr-FR" noProof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noProof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6h</a:t>
                      </a:r>
                    </a:p>
                    <a:p>
                      <a:pPr algn="ctr"/>
                      <a:r>
                        <a:rPr lang="fr-FR" noProof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+ 2h de Physique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C1FF67C-387E-411F-9AAE-A04D518D8A6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5666"/>
          <a:stretch/>
        </p:blipFill>
        <p:spPr bwMode="auto">
          <a:xfrm>
            <a:off x="1131052" y="3843927"/>
            <a:ext cx="3641725" cy="2537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F3A4F5-48FB-49C7-8B9B-8B699DBB48A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4715"/>
          <a:stretch/>
        </p:blipFill>
        <p:spPr bwMode="auto">
          <a:xfrm>
            <a:off x="5151876" y="3843927"/>
            <a:ext cx="3484124" cy="2537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132D925C-2F36-4498-BAF5-6BD059A6AA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413297"/>
              </p:ext>
            </p:extLst>
          </p:nvPr>
        </p:nvGraphicFramePr>
        <p:xfrm>
          <a:off x="9263188" y="3843927"/>
          <a:ext cx="1938935" cy="253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715004" imgH="3552381" progId="MSPhotoEd.3">
                  <p:embed/>
                </p:oleObj>
              </mc:Choice>
              <mc:Fallback>
                <p:oleObj name="Photo Editor Photo" r:id="rId4" imgW="2715004" imgH="3552381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3188" y="3843927"/>
                        <a:ext cx="1938935" cy="2537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D9C424-0A00-4DEF-84E1-F8BDACEF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CONTENUS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840F76-4171-4178-A440-7DB6D252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29" y="1641763"/>
            <a:ext cx="11194742" cy="4022190"/>
          </a:xfrm>
        </p:spPr>
        <p:txBody>
          <a:bodyPr>
            <a:normAutofit/>
          </a:bodyPr>
          <a:lstStyle/>
          <a:p>
            <a:pPr algn="just"/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démarche scientifique affirmée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noProof="1">
                <a:latin typeface="Calibri" panose="020F0502020204030204" pitchFamily="34" charset="0"/>
                <a:cs typeface="Calibri" panose="020F0502020204030204" pitchFamily="34" charset="0"/>
              </a:rPr>
              <a:t>Observation, élaboration d’hypothèses, modélisation, simulation, expérimentation matérielle ou virtuelle, analyse critique des résultats obtenus.</a:t>
            </a:r>
            <a:r>
              <a:rPr lang="fr-FR" b="1" noProof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fr-FR" b="1" noProof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enseignement scientifique ambitieux pour préparer à l’enseignement supérieur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Mécanique, Electronique, Informatique, Numérique, Simulations multi-physiques sont largement exploitées pour appréhender les performances des produits. </a:t>
            </a:r>
            <a:r>
              <a:rPr lang="fr-F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classe de terminale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, les élèves ayant choisi </a:t>
            </a:r>
            <a:r>
              <a:rPr lang="fr-FR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spécialité SI bénéficient de 2 heures de sciences physiques fondamentales</a:t>
            </a:r>
          </a:p>
          <a:p>
            <a:pPr marL="0" indent="0" algn="just">
              <a:spcBef>
                <a:spcPts val="0"/>
              </a:spcBef>
              <a:buNone/>
            </a:pPr>
            <a:endParaRPr lang="fr-FR" sz="6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fr-FR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projets innovants mobilisant une approche design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La conduite de projet est inhérente à l’activité des ingénieurs, elle est menée en équipe et nécessite de mettre en place des stratégies d’ingénierie collaborative. </a:t>
            </a:r>
          </a:p>
        </p:txBody>
      </p:sp>
    </p:spTree>
    <p:extLst>
      <p:ext uri="{BB962C8B-B14F-4D97-AF65-F5344CB8AC3E}">
        <p14:creationId xmlns:p14="http://schemas.microsoft.com/office/powerpoint/2010/main" val="16827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F6A4DA6-7FD6-49C6-847A-DDF3F422B47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7" b="15947"/>
          <a:stretch/>
        </p:blipFill>
        <p:spPr bwMode="auto">
          <a:xfrm>
            <a:off x="5603167" y="4258554"/>
            <a:ext cx="2616042" cy="1861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noProof="1">
                <a:latin typeface="ETIAW" pitchFamily="2" charset="0"/>
              </a:rPr>
              <a:t>EXEMPLES DE SYSTEMES ETUDIES</a:t>
            </a:r>
          </a:p>
        </p:txBody>
      </p:sp>
      <p:graphicFrame>
        <p:nvGraphicFramePr>
          <p:cNvPr id="6" name="Espace réservé du contenu 5" descr="Processus simple en chevron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248677"/>
              </p:ext>
            </p:extLst>
          </p:nvPr>
        </p:nvGraphicFramePr>
        <p:xfrm>
          <a:off x="1130300" y="2171700"/>
          <a:ext cx="9602788" cy="329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FAF84A82-F559-4DD2-8A51-AFA05C6B1D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97" y="1558664"/>
            <a:ext cx="1258623" cy="17085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EB0ED9-2B7F-4F08-A80B-B303CD9320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2" y="4393329"/>
            <a:ext cx="1353317" cy="1633775"/>
          </a:xfrm>
          <a:prstGeom prst="rect">
            <a:avLst/>
          </a:prstGeom>
        </p:spPr>
      </p:pic>
      <p:pic>
        <p:nvPicPr>
          <p:cNvPr id="49154" name="Picture 2" descr="RÃ©sultat de recherche d'images pour &quot;image fleche&quot;">
            <a:hlinkClick r:id="rId10" action="ppaction://hlinksldjump"/>
            <a:extLst>
              <a:ext uri="{FF2B5EF4-FFF2-40B4-BE49-F238E27FC236}">
                <a16:creationId xmlns:a16="http://schemas.microsoft.com/office/drawing/2014/main" id="{EAC9E9A2-D7C3-4CE8-ADAF-29E6D82AD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490" y="5717618"/>
            <a:ext cx="1139678" cy="1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Maquette portail sans interface de programmation Arduinoâ¢ - Technologie Services">
            <a:extLst>
              <a:ext uri="{FF2B5EF4-FFF2-40B4-BE49-F238E27FC236}">
                <a16:creationId xmlns:a16="http://schemas.microsoft.com/office/drawing/2014/main" id="{821A39D9-EC19-4C00-A4BB-200BE06EE3B5}"/>
              </a:ext>
            </a:extLst>
          </p:cNvPr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13091" r="4909" b="9455"/>
          <a:stretch/>
        </p:blipFill>
        <p:spPr bwMode="auto">
          <a:xfrm>
            <a:off x="3521071" y="1565548"/>
            <a:ext cx="1791150" cy="1707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Clignotant de Voiture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 et Câblage Electronique</a:t>
            </a:r>
          </a:p>
        </p:txBody>
      </p:sp>
      <p:pic>
        <p:nvPicPr>
          <p:cNvPr id="54292" name="Image 44">
            <a:extLst>
              <a:ext uri="{FF2B5EF4-FFF2-40B4-BE49-F238E27FC236}">
                <a16:creationId xmlns:a16="http://schemas.microsoft.com/office/drawing/2014/main" id="{7970FBB8-0813-4AB0-A08B-E1722DB4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4" r="13394"/>
          <a:stretch>
            <a:fillRect/>
          </a:stretch>
        </p:blipFill>
        <p:spPr bwMode="auto">
          <a:xfrm>
            <a:off x="464558" y="2396331"/>
            <a:ext cx="6030913" cy="20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57EABFF4-4618-41DF-8E16-BE5EC4905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20" y="31568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fr-FR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1BDA4908-593E-4A0C-B444-D7C2E3D3A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70" y="1845184"/>
            <a:ext cx="46233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scénario : Créer un clignotant pour la voiture !</a:t>
            </a:r>
            <a:endParaRPr kumimoji="0" lang="fr-FR" altLang="fr-FR" sz="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6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LE CIRCUIT A CABLER</a:t>
            </a:r>
            <a:endParaRPr kumimoji="0" lang="fr-FR" altLang="zh-TW" sz="9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C466EF8-9B7A-40CA-AE43-AFDF4968FDB9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48" y="1001961"/>
            <a:ext cx="1844282" cy="1618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55DD9EB-276F-4381-A38A-188778D6191A}"/>
              </a:ext>
            </a:extLst>
          </p:cNvPr>
          <p:cNvSpPr txBox="1"/>
          <p:nvPr/>
        </p:nvSpPr>
        <p:spPr>
          <a:xfrm>
            <a:off x="6741559" y="2002559"/>
            <a:ext cx="5450441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u="sng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Calibri" panose="020F0502020204030204" pitchFamily="34" charset="0"/>
              </a:rPr>
              <a:t>LE CODE A TAPER</a:t>
            </a:r>
            <a:endParaRPr lang="fr-FR" sz="16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Calibri" panose="020F0502020204030204" pitchFamily="34" charset="0"/>
            </a:endParaRPr>
          </a:p>
          <a:p>
            <a:pPr algn="just"/>
            <a:r>
              <a:rPr lang="fr-FR" sz="800" b="1" u="none" strike="noStrike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 </a:t>
            </a:r>
            <a:endParaRPr lang="fr-FR" sz="18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void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setup()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pinMode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OUTPUT);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pinMode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(10, INPUT);		</a:t>
            </a: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}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void loop()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if (</a:t>
            </a:r>
            <a:r>
              <a:rPr lang="en-US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digitalRead</a:t>
            </a:r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(10)==1)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digitalWrite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HIGH);	  </a:t>
            </a:r>
          </a:p>
          <a:p>
            <a:pPr algn="just"/>
            <a:r>
              <a:rPr lang="fr-FR" sz="1400" dirty="0"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delay(500); 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en-US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digitalWrite</a:t>
            </a:r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LOW);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delay(500); 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}</a:t>
            </a:r>
            <a:endParaRPr lang="fr-FR" sz="1400" dirty="0">
              <a:effectLst/>
              <a:latin typeface="Arial" panose="020B0604020202020204" pitchFamily="34" charset="0"/>
              <a:ea typeface="PMingLiU" panose="02020500000000000000" pitchFamily="18" charset="-120"/>
            </a:endParaRPr>
          </a:p>
          <a:p>
            <a:pPr algn="just"/>
            <a:r>
              <a:rPr lang="en-US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else							  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{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</a:t>
            </a:r>
            <a:r>
              <a:rPr lang="fr-FR" sz="1400" dirty="0" err="1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digitalWrite</a:t>
            </a:r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(13, LOW);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  }</a:t>
            </a:r>
          </a:p>
          <a:p>
            <a:pPr algn="just"/>
            <a:r>
              <a:rPr lang="fr-FR" sz="1400" dirty="0">
                <a:effectLst/>
                <a:latin typeface="Arial" panose="020B0604020202020204" pitchFamily="34" charset="0"/>
                <a:ea typeface="PMingLiU" panose="02020500000000000000" pitchFamily="18" charset="-120"/>
              </a:rPr>
              <a:t>}</a:t>
            </a:r>
          </a:p>
        </p:txBody>
      </p:sp>
      <p:graphicFrame>
        <p:nvGraphicFramePr>
          <p:cNvPr id="29" name="Objet 28">
            <a:extLst>
              <a:ext uri="{FF2B5EF4-FFF2-40B4-BE49-F238E27FC236}">
                <a16:creationId xmlns:a16="http://schemas.microsoft.com/office/drawing/2014/main" id="{5A64429E-137B-4873-85AC-954AE386A3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197415"/>
              </p:ext>
            </p:extLst>
          </p:nvPr>
        </p:nvGraphicFramePr>
        <p:xfrm>
          <a:off x="698067" y="4710225"/>
          <a:ext cx="2160587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4210638" imgH="1991003" progId="MSPhotoEd.3">
                  <p:embed/>
                </p:oleObj>
              </mc:Choice>
              <mc:Fallback>
                <p:oleObj name="Photo Editor Photo" r:id="rId6" imgW="4210638" imgH="1991003" progId="MSPhotoEd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67" y="4710225"/>
                        <a:ext cx="2160587" cy="102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 29">
            <a:extLst>
              <a:ext uri="{FF2B5EF4-FFF2-40B4-BE49-F238E27FC236}">
                <a16:creationId xmlns:a16="http://schemas.microsoft.com/office/drawing/2014/main" id="{23010372-6E3F-40DF-BB7D-C89E09C13A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035220"/>
              </p:ext>
            </p:extLst>
          </p:nvPr>
        </p:nvGraphicFramePr>
        <p:xfrm>
          <a:off x="3480014" y="4589609"/>
          <a:ext cx="2293937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16485714" imgH="12546176" progId="MSPhotoEd.3">
                  <p:embed/>
                </p:oleObj>
              </mc:Choice>
              <mc:Fallback>
                <p:oleObj name="Photo Editor Photo" r:id="rId8" imgW="16485714" imgH="12546176" progId="MSPhotoEd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0014" y="4589609"/>
                        <a:ext cx="2293937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4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Portail Automatisé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 et Câblage Electronique</a:t>
            </a: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57EABFF4-4618-41DF-8E16-BE5EC4905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20" y="31568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fr-FR" altLang="zh-TW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1BDA4908-593E-4A0C-B444-D7C2E3D3A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06" y="2002559"/>
            <a:ext cx="55370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 scénario : </a:t>
            </a:r>
            <a:r>
              <a:rPr lang="fr-FR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Commander l’ouverture/fermeture du Portail !</a:t>
            </a:r>
            <a:endParaRPr kumimoji="0" lang="fr-FR" altLang="zh-TW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86AC9A-4CDC-44B0-AA8F-D87EBCD4EA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115" y="997293"/>
            <a:ext cx="2629837" cy="21519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74A6188C-DD2E-4C34-94DB-E6B2D7FE4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833389"/>
              </p:ext>
            </p:extLst>
          </p:nvPr>
        </p:nvGraphicFramePr>
        <p:xfrm>
          <a:off x="8873702" y="3629529"/>
          <a:ext cx="3016250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4" imgW="3016800" imgH="2102400" progId="Word.Picture.8">
                  <p:embed/>
                </p:oleObj>
              </mc:Choice>
              <mc:Fallback>
                <p:oleObj name="Picture" r:id="rId4" imgW="3016800" imgH="210240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3702" y="3629529"/>
                        <a:ext cx="3016250" cy="210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573A052-583A-49CD-9411-7924EC01C4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074843"/>
              </p:ext>
            </p:extLst>
          </p:nvPr>
        </p:nvGraphicFramePr>
        <p:xfrm>
          <a:off x="1551605" y="2341113"/>
          <a:ext cx="4048125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5706272" imgH="5323810" progId="MSPhotoEd.3">
                  <p:embed/>
                </p:oleObj>
              </mc:Choice>
              <mc:Fallback>
                <p:oleObj name="Photo Editor Photo" r:id="rId6" imgW="5706272" imgH="53238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1605" y="2341113"/>
                        <a:ext cx="4048125" cy="377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546385D2-544F-4605-81F1-C9CC47B0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344" y="268514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9BF93A47-0F21-4040-B129-DBF2752803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951392"/>
              </p:ext>
            </p:extLst>
          </p:nvPr>
        </p:nvGraphicFramePr>
        <p:xfrm>
          <a:off x="6468344" y="2685143"/>
          <a:ext cx="175260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2971429" imgH="4153480" progId="MSPhotoEd.3">
                  <p:embed/>
                </p:oleObj>
              </mc:Choice>
              <mc:Fallback>
                <p:oleObj name="Photo Editor Photo" r:id="rId8" imgW="2971429" imgH="415348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344" y="2685143"/>
                        <a:ext cx="1752600" cy="245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26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15E6CBAE-32EE-4C9A-8BA1-79BACC1FE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6" y="1899349"/>
            <a:ext cx="8859915" cy="54204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C48DF4A-C137-45C3-8425-C931BA1A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/>
          <a:stretch/>
        </p:blipFill>
        <p:spPr>
          <a:xfrm>
            <a:off x="6676008" y="953324"/>
            <a:ext cx="5340056" cy="418125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486604D-C1E9-418C-AA92-1098C725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fr-FR" sz="3600" b="1" noProof="1">
                <a:latin typeface="ETIAW"/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 DE TP </a:t>
            </a:r>
            <a:r>
              <a:rPr lang="fr-FR" sz="3600" b="1" noProof="1">
                <a:latin typeface="ETIAW"/>
                <a:cs typeface="Calibri" panose="020F0502020204030204" pitchFamily="34" charset="0"/>
              </a:rPr>
              <a:t>: </a:t>
            </a:r>
            <a:r>
              <a:rPr lang="fr-FR" sz="3600" b="1" noProof="1">
                <a:solidFill>
                  <a:srgbClr val="00B0F0"/>
                </a:solidFill>
                <a:latin typeface="ETIAW"/>
                <a:cs typeface="Calibri" panose="020F0502020204030204" pitchFamily="34" charset="0"/>
              </a:rPr>
              <a:t>Maison domotique</a:t>
            </a:r>
            <a:br>
              <a:rPr lang="fr-FR" sz="3600" noProof="1">
                <a:latin typeface="ETIAW"/>
                <a:cs typeface="Calibri" panose="020F0502020204030204" pitchFamily="34" charset="0"/>
              </a:rPr>
            </a:br>
            <a:r>
              <a:rPr lang="fr-FR" sz="3600" noProof="1">
                <a:latin typeface="ETIAW"/>
                <a:cs typeface="Calibri" panose="020F0502020204030204" pitchFamily="34" charset="0"/>
              </a:rPr>
              <a:t>Programmation Arduino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95104780-AA5D-4BEE-92B1-3ABDA3845D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901409"/>
              </p:ext>
            </p:extLst>
          </p:nvPr>
        </p:nvGraphicFramePr>
        <p:xfrm>
          <a:off x="3214008" y="2421600"/>
          <a:ext cx="3330575" cy="229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3330000" imgH="2292840" progId="Word.Picture.8">
                  <p:embed/>
                </p:oleObj>
              </mc:Choice>
              <mc:Fallback>
                <p:oleObj name="Picture" r:id="rId5" imgW="3330000" imgH="229284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008" y="2421600"/>
                        <a:ext cx="3330575" cy="2293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0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ie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0</TotalTime>
  <Words>875</Words>
  <Application>Microsoft Office PowerPoint</Application>
  <PresentationFormat>Grand écran</PresentationFormat>
  <Paragraphs>106</Paragraphs>
  <Slides>15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Book Antiqua</vt:lpstr>
      <vt:lpstr>Calibri</vt:lpstr>
      <vt:lpstr>Century Gothic</vt:lpstr>
      <vt:lpstr>ETIAW</vt:lpstr>
      <vt:lpstr>Symbol</vt:lpstr>
      <vt:lpstr>Times New Roman</vt:lpstr>
      <vt:lpstr>Galerie</vt:lpstr>
      <vt:lpstr>Photo Editor Photo</vt:lpstr>
      <vt:lpstr>Picture</vt:lpstr>
      <vt:lpstr>Présentation PowerPoint</vt:lpstr>
      <vt:lpstr>PRESENTATION</vt:lpstr>
      <vt:lpstr>PRESENTATION</vt:lpstr>
      <vt:lpstr>HORAIRES</vt:lpstr>
      <vt:lpstr>CONTENUS</vt:lpstr>
      <vt:lpstr>EXEMPLES DE SYSTEMES ETUDIES</vt:lpstr>
      <vt:lpstr>EXEMPLE DE TP : Clignotant de Voiture Programmation Arduino et Câblage Electronique</vt:lpstr>
      <vt:lpstr>EXEMPLE DE TP : Portail Automatisé Programmation Arduino et Câblage Electronique</vt:lpstr>
      <vt:lpstr>EXEMPLE DE TP : Maison domotique Programmation Arduino</vt:lpstr>
      <vt:lpstr>EXEMPLE DE TP : Smartphone Conception 3D Solidworks</vt:lpstr>
      <vt:lpstr>EXEMPLE DE TP : Conception et Assemblage du Portail Conception 3D et Assemblage Solidworks</vt:lpstr>
      <vt:lpstr>PROJETS EN PREMIERE (12H) et TERMINALE (48H)</vt:lpstr>
      <vt:lpstr>EXEMPLE DE PROJET PREMIÈRE : Le Robot Programmé</vt:lpstr>
      <vt:lpstr>EXEMPLE DE PROJET TERMINALE : La Trottinette Electrique</vt:lpstr>
      <vt:lpstr>Modélisation de La Trottinette Electrique sous MatLab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2014-01-25T14:39:45Z</dcterms:created>
  <dcterms:modified xsi:type="dcterms:W3CDTF">2025-01-14T14:10:18Z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