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535" r:id="rId2"/>
  </p:sldMasterIdLst>
  <p:notesMasterIdLst>
    <p:notesMasterId r:id="rId38"/>
  </p:notesMasterIdLst>
  <p:handoutMasterIdLst>
    <p:handoutMasterId r:id="rId39"/>
  </p:handoutMasterIdLst>
  <p:sldIdLst>
    <p:sldId id="257" r:id="rId3"/>
    <p:sldId id="306" r:id="rId4"/>
    <p:sldId id="307" r:id="rId5"/>
    <p:sldId id="299" r:id="rId6"/>
    <p:sldId id="260" r:id="rId7"/>
    <p:sldId id="300" r:id="rId8"/>
    <p:sldId id="261" r:id="rId9"/>
    <p:sldId id="271" r:id="rId10"/>
    <p:sldId id="313" r:id="rId11"/>
    <p:sldId id="310" r:id="rId12"/>
    <p:sldId id="314" r:id="rId13"/>
    <p:sldId id="312" r:id="rId14"/>
    <p:sldId id="315" r:id="rId15"/>
    <p:sldId id="309" r:id="rId16"/>
    <p:sldId id="296" r:id="rId17"/>
    <p:sldId id="316" r:id="rId18"/>
    <p:sldId id="317" r:id="rId19"/>
    <p:sldId id="289" r:id="rId20"/>
    <p:sldId id="339" r:id="rId21"/>
    <p:sldId id="335" r:id="rId22"/>
    <p:sldId id="333" r:id="rId23"/>
    <p:sldId id="337" r:id="rId24"/>
    <p:sldId id="319" r:id="rId25"/>
    <p:sldId id="320" r:id="rId26"/>
    <p:sldId id="322" r:id="rId27"/>
    <p:sldId id="321" r:id="rId28"/>
    <p:sldId id="308" r:id="rId29"/>
    <p:sldId id="323" r:id="rId30"/>
    <p:sldId id="327" r:id="rId31"/>
    <p:sldId id="328" r:id="rId32"/>
    <p:sldId id="331" r:id="rId33"/>
    <p:sldId id="326" r:id="rId34"/>
    <p:sldId id="336" r:id="rId35"/>
    <p:sldId id="329" r:id="rId36"/>
    <p:sldId id="33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888370435177084"/>
          <c:y val="3.4709792198999341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864197530864196E-2"/>
          <c:y val="4.9555241480849631E-2"/>
          <c:w val="0.69089384660250797"/>
          <c:h val="0.81599255295095363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Orientation postbac</c:v>
                </c:pt>
              </c:strCache>
            </c:strRef>
          </c:tx>
          <c:explosion val="25"/>
          <c:dPt>
            <c:idx val="0"/>
            <c:bubble3D val="0"/>
            <c:explosion val="8"/>
            <c:extLst>
              <c:ext xmlns:c16="http://schemas.microsoft.com/office/drawing/2014/chart" uri="{C3380CC4-5D6E-409C-BE32-E72D297353CC}">
                <c16:uniqueId val="{00000001-A641-44E7-BFAE-B258E6F470E6}"/>
              </c:ext>
            </c:extLst>
          </c:dPt>
          <c:dPt>
            <c:idx val="1"/>
            <c:bubble3D val="0"/>
            <c:explosion val="16"/>
            <c:extLst>
              <c:ext xmlns:c16="http://schemas.microsoft.com/office/drawing/2014/chart" uri="{C3380CC4-5D6E-409C-BE32-E72D297353CC}">
                <c16:uniqueId val="{00000003-A641-44E7-BFAE-B258E6F470E6}"/>
              </c:ext>
            </c:extLst>
          </c:dPt>
          <c:dPt>
            <c:idx val="2"/>
            <c:bubble3D val="0"/>
            <c:explosion val="11"/>
            <c:extLst>
              <c:ext xmlns:c16="http://schemas.microsoft.com/office/drawing/2014/chart" uri="{C3380CC4-5D6E-409C-BE32-E72D297353CC}">
                <c16:uniqueId val="{00000005-A641-44E7-BFAE-B258E6F470E6}"/>
              </c:ext>
            </c:extLst>
          </c:dPt>
          <c:dPt>
            <c:idx val="3"/>
            <c:bubble3D val="0"/>
            <c:explosion val="11"/>
            <c:extLst>
              <c:ext xmlns:c16="http://schemas.microsoft.com/office/drawing/2014/chart" uri="{C3380CC4-5D6E-409C-BE32-E72D297353CC}">
                <c16:uniqueId val="{00000007-A641-44E7-BFAE-B258E6F470E6}"/>
              </c:ext>
            </c:extLst>
          </c:dPt>
          <c:cat>
            <c:strRef>
              <c:f>Feuil1!$A$2:$A$5</c:f>
              <c:strCache>
                <c:ptCount val="4"/>
                <c:pt idx="0">
                  <c:v>CPGE</c:v>
                </c:pt>
                <c:pt idx="1">
                  <c:v>BTS-IUT</c:v>
                </c:pt>
                <c:pt idx="2">
                  <c:v>Ecoles d'ingénieur</c:v>
                </c:pt>
                <c:pt idx="3">
                  <c:v>Faculté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41-44E7-BFAE-B258E6F470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793088363954506"/>
          <c:y val="0.14728087176652402"/>
          <c:w val="0.25149298467321213"/>
          <c:h val="0.6205410403132277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156040-AF98-4F2C-9909-9F2439F6F588}" type="doc">
      <dgm:prSet loTypeId="urn:microsoft.com/office/officeart/2005/8/layout/chevron1" loCatId="process" qsTypeId="urn:microsoft.com/office/officeart/2005/8/quickstyle/simple4" qsCatId="simple" csTypeId="urn:microsoft.com/office/officeart/2005/8/colors/colorful1#1" csCatId="colorful" phldr="1"/>
      <dgm:spPr/>
    </dgm:pt>
    <dgm:pt modelId="{74020AF3-C700-4606-8917-C6A353D7963A}">
      <dgm:prSet phldrT="[Text]"/>
      <dgm:spPr/>
      <dgm:t>
        <a:bodyPr/>
        <a:lstStyle/>
        <a:p>
          <a:pPr algn="ctr" defTabSz="914400">
            <a:buNone/>
          </a:pPr>
          <a:r>
            <a:rPr lang="fr-FR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Maison</a:t>
          </a:r>
          <a:r>
            <a:rPr lang="fr-FR" noProof="1">
              <a:latin typeface="Calibri" panose="020F0502020204030204" pitchFamily="34" charset="0"/>
              <a:cs typeface="Calibri" panose="020F0502020204030204" pitchFamily="34" charset="0"/>
            </a:rPr>
            <a:t> Domotique</a:t>
          </a:r>
          <a:endParaRPr lang="fr-FR" u="none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D99D21-0B4A-4259-89FB-0E5941CB535C}" type="parTrans" cxnId="{B0E2386F-A443-4201-8130-FB9CC25AA154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FF1BD9-AE1F-4488-8B72-01186EADA6FF}" type="sibTrans" cxnId="{B0E2386F-A443-4201-8130-FB9CC25AA154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E26E22-71B0-4386-A84F-ABF2FF66A99F}">
      <dgm:prSet phldrT="[Text]"/>
      <dgm:spPr/>
      <dgm:t>
        <a:bodyPr/>
        <a:lstStyle/>
        <a:p>
          <a:pPr algn="ctr" defTabSz="914400">
            <a:buNone/>
          </a:pPr>
          <a:r>
            <a:rPr lang="fr-FR" u="sng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Portail</a:t>
          </a:r>
          <a:r>
            <a:rPr lang="fr-FR" noProof="1">
              <a:latin typeface="Calibri" panose="020F0502020204030204" pitchFamily="34" charset="0"/>
              <a:cs typeface="Calibri" panose="020F0502020204030204" pitchFamily="34" charset="0"/>
            </a:rPr>
            <a:t> Automatisé</a:t>
          </a:r>
          <a:endParaRPr lang="fr-FR" noProof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6CB3CB-0F71-4CA8-93AA-0E3E3D59D313}" type="parTrans" cxnId="{937639B3-2352-48E4-A96B-F63DF2119D92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826C46-15A2-4345-B986-53D05F21F155}" type="sibTrans" cxnId="{937639B3-2352-48E4-A96B-F63DF2119D92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B05E70-CCF1-4080-8EEE-6873C9D4B630}">
      <dgm:prSet phldrT="[Text]" custT="1"/>
      <dgm:spPr/>
      <dgm:t>
        <a:bodyPr/>
        <a:lstStyle/>
        <a:p>
          <a:pPr algn="ctr" defTabSz="914400">
            <a:lnSpc>
              <a:spcPct val="100000"/>
            </a:lnSpc>
            <a:spcAft>
              <a:spcPts val="0"/>
            </a:spcAft>
            <a:buNone/>
          </a:pPr>
          <a:r>
            <a:rPr lang="fr-FR" sz="2300" u="sng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Robot</a:t>
          </a:r>
        </a:p>
        <a:p>
          <a:pPr algn="ctr" defTabSz="914400">
            <a:lnSpc>
              <a:spcPct val="100000"/>
            </a:lnSpc>
            <a:spcAft>
              <a:spcPts val="0"/>
            </a:spcAft>
            <a:buNone/>
          </a:pPr>
          <a:r>
            <a:rPr lang="fr-FR" sz="2300" u="none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Programmée</a:t>
          </a:r>
        </a:p>
      </dgm:t>
    </dgm:pt>
    <dgm:pt modelId="{11D1F3D3-0002-4131-9F84-22FBF8692DA9}" type="parTrans" cxnId="{B8B909D0-D4F6-48D4-81DA-A58F34AE3646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438016-7365-4FC0-A372-D90585B4B6EE}" type="sibTrans" cxnId="{B8B909D0-D4F6-48D4-81DA-A58F34AE3646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147153-A6C2-4177-BA7D-2ACCC2C1B2F7}">
      <dgm:prSet phldrT="[Text]"/>
      <dgm:spPr/>
      <dgm:t>
        <a:bodyPr/>
        <a:lstStyle/>
        <a:p>
          <a:pPr algn="ctr" defTabSz="914400">
            <a:buNone/>
          </a:pPr>
          <a:r>
            <a:rPr lang="fr-FR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Trotinette</a:t>
          </a:r>
          <a:r>
            <a:rPr lang="fr-FR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Electrique</a:t>
          </a:r>
        </a:p>
      </dgm:t>
    </dgm:pt>
    <dgm:pt modelId="{C6F68745-4C20-4204-96A6-585691399C14}" type="parTrans" cxnId="{777DC3C6-D336-4C94-A624-E5582A07ECAA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6B132F-0347-46BA-86A4-3FAFB6676411}" type="sibTrans" cxnId="{777DC3C6-D336-4C94-A624-E5582A07ECAA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61A9A2-33F2-469B-8AC4-A104A5A98D78}" type="pres">
      <dgm:prSet presAssocID="{44156040-AF98-4F2C-9909-9F2439F6F588}" presName="Name0" presStyleCnt="0">
        <dgm:presLayoutVars>
          <dgm:dir/>
          <dgm:animLvl val="lvl"/>
          <dgm:resizeHandles val="exact"/>
        </dgm:presLayoutVars>
      </dgm:prSet>
      <dgm:spPr/>
    </dgm:pt>
    <dgm:pt modelId="{881B8FEC-9D20-4669-BB2E-FA9CEA0BE5A9}" type="pres">
      <dgm:prSet presAssocID="{74020AF3-C700-4606-8917-C6A353D7963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05DFC51-4C30-4A07-9F0C-6EB770961C6F}" type="pres">
      <dgm:prSet presAssocID="{6CFF1BD9-AE1F-4488-8B72-01186EADA6FF}" presName="parTxOnlySpace" presStyleCnt="0"/>
      <dgm:spPr/>
    </dgm:pt>
    <dgm:pt modelId="{919A589F-F74A-40C3-BE88-AB8730BCAB04}" type="pres">
      <dgm:prSet presAssocID="{12E26E22-71B0-4386-A84F-ABF2FF66A99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1C6BCDE-530E-4D03-9CF5-9AB36CDC1FE1}" type="pres">
      <dgm:prSet presAssocID="{E1826C46-15A2-4345-B986-53D05F21F155}" presName="parTxOnlySpace" presStyleCnt="0"/>
      <dgm:spPr/>
    </dgm:pt>
    <dgm:pt modelId="{268F2328-4548-422B-9C65-80797E16B241}" type="pres">
      <dgm:prSet presAssocID="{A8B05E70-CCF1-4080-8EEE-6873C9D4B630}" presName="parTxOnly" presStyleLbl="node1" presStyleIdx="2" presStyleCnt="4" custScaleX="106762">
        <dgm:presLayoutVars>
          <dgm:chMax val="0"/>
          <dgm:chPref val="0"/>
          <dgm:bulletEnabled val="1"/>
        </dgm:presLayoutVars>
      </dgm:prSet>
      <dgm:spPr/>
    </dgm:pt>
    <dgm:pt modelId="{8CB78EC1-7B74-4B6E-94C6-5F808A049A1F}" type="pres">
      <dgm:prSet presAssocID="{B6438016-7365-4FC0-A372-D90585B4B6EE}" presName="parTxOnlySpace" presStyleCnt="0"/>
      <dgm:spPr/>
    </dgm:pt>
    <dgm:pt modelId="{BDD0B0F7-A87C-4B5B-A4C3-4E4BE6EB0FE4}" type="pres">
      <dgm:prSet presAssocID="{42147153-A6C2-4177-BA7D-2ACCC2C1B2F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F4A375F-A05B-45C3-9731-23DBACB9FC02}" type="presOf" srcId="{12E26E22-71B0-4386-A84F-ABF2FF66A99F}" destId="{919A589F-F74A-40C3-BE88-AB8730BCAB04}" srcOrd="0" destOrd="0" presId="urn:microsoft.com/office/officeart/2005/8/layout/chevron1"/>
    <dgm:cxn modelId="{B0E2386F-A443-4201-8130-FB9CC25AA154}" srcId="{44156040-AF98-4F2C-9909-9F2439F6F588}" destId="{74020AF3-C700-4606-8917-C6A353D7963A}" srcOrd="0" destOrd="0" parTransId="{87D99D21-0B4A-4259-89FB-0E5941CB535C}" sibTransId="{6CFF1BD9-AE1F-4488-8B72-01186EADA6FF}"/>
    <dgm:cxn modelId="{BB4F9699-C9DE-46C4-A04B-CD52EF57D4C5}" type="presOf" srcId="{74020AF3-C700-4606-8917-C6A353D7963A}" destId="{881B8FEC-9D20-4669-BB2E-FA9CEA0BE5A9}" srcOrd="0" destOrd="0" presId="urn:microsoft.com/office/officeart/2005/8/layout/chevron1"/>
    <dgm:cxn modelId="{9E75EA9C-2122-47C1-897A-5BBDE8D78AC4}" type="presOf" srcId="{A8B05E70-CCF1-4080-8EEE-6873C9D4B630}" destId="{268F2328-4548-422B-9C65-80797E16B241}" srcOrd="0" destOrd="0" presId="urn:microsoft.com/office/officeart/2005/8/layout/chevron1"/>
    <dgm:cxn modelId="{937639B3-2352-48E4-A96B-F63DF2119D92}" srcId="{44156040-AF98-4F2C-9909-9F2439F6F588}" destId="{12E26E22-71B0-4386-A84F-ABF2FF66A99F}" srcOrd="1" destOrd="0" parTransId="{3A6CB3CB-0F71-4CA8-93AA-0E3E3D59D313}" sibTransId="{E1826C46-15A2-4345-B986-53D05F21F155}"/>
    <dgm:cxn modelId="{37A858B6-D71C-4E86-A467-E8D17167DE19}" type="presOf" srcId="{42147153-A6C2-4177-BA7D-2ACCC2C1B2F7}" destId="{BDD0B0F7-A87C-4B5B-A4C3-4E4BE6EB0FE4}" srcOrd="0" destOrd="0" presId="urn:microsoft.com/office/officeart/2005/8/layout/chevron1"/>
    <dgm:cxn modelId="{777DC3C6-D336-4C94-A624-E5582A07ECAA}" srcId="{44156040-AF98-4F2C-9909-9F2439F6F588}" destId="{42147153-A6C2-4177-BA7D-2ACCC2C1B2F7}" srcOrd="3" destOrd="0" parTransId="{C6F68745-4C20-4204-96A6-585691399C14}" sibTransId="{0C6B132F-0347-46BA-86A4-3FAFB6676411}"/>
    <dgm:cxn modelId="{B8B909D0-D4F6-48D4-81DA-A58F34AE3646}" srcId="{44156040-AF98-4F2C-9909-9F2439F6F588}" destId="{A8B05E70-CCF1-4080-8EEE-6873C9D4B630}" srcOrd="2" destOrd="0" parTransId="{11D1F3D3-0002-4131-9F84-22FBF8692DA9}" sibTransId="{B6438016-7365-4FC0-A372-D90585B4B6EE}"/>
    <dgm:cxn modelId="{383A5CFE-2D64-4002-A7C0-1E621409BFD6}" type="presOf" srcId="{44156040-AF98-4F2C-9909-9F2439F6F588}" destId="{1C61A9A2-33F2-469B-8AC4-A104A5A98D78}" srcOrd="0" destOrd="0" presId="urn:microsoft.com/office/officeart/2005/8/layout/chevron1"/>
    <dgm:cxn modelId="{EDA037DE-3D60-46A9-9DDB-074A05981F8D}" type="presParOf" srcId="{1C61A9A2-33F2-469B-8AC4-A104A5A98D78}" destId="{881B8FEC-9D20-4669-BB2E-FA9CEA0BE5A9}" srcOrd="0" destOrd="0" presId="urn:microsoft.com/office/officeart/2005/8/layout/chevron1"/>
    <dgm:cxn modelId="{8F2A48B2-4519-4F7D-931D-1EB2DDCF4663}" type="presParOf" srcId="{1C61A9A2-33F2-469B-8AC4-A104A5A98D78}" destId="{705DFC51-4C30-4A07-9F0C-6EB770961C6F}" srcOrd="1" destOrd="0" presId="urn:microsoft.com/office/officeart/2005/8/layout/chevron1"/>
    <dgm:cxn modelId="{A8C49188-74D0-46A6-A671-569711775D6B}" type="presParOf" srcId="{1C61A9A2-33F2-469B-8AC4-A104A5A98D78}" destId="{919A589F-F74A-40C3-BE88-AB8730BCAB04}" srcOrd="2" destOrd="0" presId="urn:microsoft.com/office/officeart/2005/8/layout/chevron1"/>
    <dgm:cxn modelId="{DF828B00-7F32-4A0D-9D43-9FD5AE3C854B}" type="presParOf" srcId="{1C61A9A2-33F2-469B-8AC4-A104A5A98D78}" destId="{01C6BCDE-530E-4D03-9CF5-9AB36CDC1FE1}" srcOrd="3" destOrd="0" presId="urn:microsoft.com/office/officeart/2005/8/layout/chevron1"/>
    <dgm:cxn modelId="{2FC0E474-8734-4209-BD6D-C297DEE76CB4}" type="presParOf" srcId="{1C61A9A2-33F2-469B-8AC4-A104A5A98D78}" destId="{268F2328-4548-422B-9C65-80797E16B241}" srcOrd="4" destOrd="0" presId="urn:microsoft.com/office/officeart/2005/8/layout/chevron1"/>
    <dgm:cxn modelId="{30A10B48-C159-4CE5-AFE2-9908BF17AD25}" type="presParOf" srcId="{1C61A9A2-33F2-469B-8AC4-A104A5A98D78}" destId="{8CB78EC1-7B74-4B6E-94C6-5F808A049A1F}" srcOrd="5" destOrd="0" presId="urn:microsoft.com/office/officeart/2005/8/layout/chevron1"/>
    <dgm:cxn modelId="{3065F5B9-06B1-4353-A251-703F2693DE95}" type="presParOf" srcId="{1C61A9A2-33F2-469B-8AC4-A104A5A98D78}" destId="{BDD0B0F7-A87C-4B5B-A4C3-4E4BE6EB0FE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8FEC-9D20-4669-BB2E-FA9CEA0BE5A9}">
      <dsp:nvSpPr>
        <dsp:cNvPr id="0" name=""/>
        <dsp:cNvSpPr/>
      </dsp:nvSpPr>
      <dsp:spPr>
        <a:xfrm>
          <a:off x="5116" y="1137821"/>
          <a:ext cx="2546051" cy="101842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Maison</a:t>
          </a:r>
          <a:r>
            <a:rPr lang="fr-FR" sz="2300" kern="1200" noProof="1">
              <a:latin typeface="Calibri" panose="020F0502020204030204" pitchFamily="34" charset="0"/>
              <a:cs typeface="Calibri" panose="020F0502020204030204" pitchFamily="34" charset="0"/>
            </a:rPr>
            <a:t> Domotique</a:t>
          </a:r>
          <a:endParaRPr lang="fr-FR" sz="2300" u="none" kern="1200" noProof="1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4326" y="1137821"/>
        <a:ext cx="1527631" cy="1018420"/>
      </dsp:txXfrm>
    </dsp:sp>
    <dsp:sp modelId="{919A589F-F74A-40C3-BE88-AB8730BCAB04}">
      <dsp:nvSpPr>
        <dsp:cNvPr id="0" name=""/>
        <dsp:cNvSpPr/>
      </dsp:nvSpPr>
      <dsp:spPr>
        <a:xfrm>
          <a:off x="2296562" y="1137821"/>
          <a:ext cx="2546051" cy="101842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u="sng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Portail</a:t>
          </a:r>
          <a:r>
            <a:rPr lang="fr-FR" sz="2300" kern="1200" noProof="1">
              <a:latin typeface="Calibri" panose="020F0502020204030204" pitchFamily="34" charset="0"/>
              <a:cs typeface="Calibri" panose="020F0502020204030204" pitchFamily="34" charset="0"/>
            </a:rPr>
            <a:t> Automatisé</a:t>
          </a:r>
          <a:endParaRPr lang="fr-FR" sz="2300" kern="1200" noProof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05772" y="1137821"/>
        <a:ext cx="1527631" cy="1018420"/>
      </dsp:txXfrm>
    </dsp:sp>
    <dsp:sp modelId="{268F2328-4548-422B-9C65-80797E16B241}">
      <dsp:nvSpPr>
        <dsp:cNvPr id="0" name=""/>
        <dsp:cNvSpPr/>
      </dsp:nvSpPr>
      <dsp:spPr>
        <a:xfrm>
          <a:off x="4588009" y="1137821"/>
          <a:ext cx="2718215" cy="101842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300" u="sng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Robot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300" u="none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Programmée</a:t>
          </a:r>
        </a:p>
      </dsp:txBody>
      <dsp:txXfrm>
        <a:off x="5097219" y="1137821"/>
        <a:ext cx="1699795" cy="1018420"/>
      </dsp:txXfrm>
    </dsp:sp>
    <dsp:sp modelId="{BDD0B0F7-A87C-4B5B-A4C3-4E4BE6EB0FE4}">
      <dsp:nvSpPr>
        <dsp:cNvPr id="0" name=""/>
        <dsp:cNvSpPr/>
      </dsp:nvSpPr>
      <dsp:spPr>
        <a:xfrm>
          <a:off x="7051619" y="1137821"/>
          <a:ext cx="2546051" cy="101842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Trotinette</a:t>
          </a:r>
          <a:r>
            <a:rPr lang="fr-FR" sz="2300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Electrique</a:t>
          </a:r>
        </a:p>
      </dsp:txBody>
      <dsp:txXfrm>
        <a:off x="7560829" y="1137821"/>
        <a:ext cx="1527631" cy="1018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0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78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499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65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6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50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60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7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98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1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A3335-6331-4872-A8B7-ECD55539F4D0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.bin"/><Relationship Id="rId5" Type="http://schemas.openxmlformats.org/officeDocument/2006/relationships/image" Target="http://www.matrixmultimedia.com/courses/itmfr/uploads/car.gif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oleObject" Target="../embeddings/oleObject14.bin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3.bin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8.bin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coursup.fr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terminales2020-2021.fr/Choisir-mes-etudes/Ma-premiere-annee-en-prep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minales2020-2021.fr/Choisir-mes-etudes/Ma-premiere-annee-en-prepa/Prepa-MPSI-maths-physique-sciences-industrielles-de-l-ingenieur" TargetMode="External"/><Relationship Id="rId2" Type="http://schemas.openxmlformats.org/officeDocument/2006/relationships/hyperlink" Target="https://www.parcoursup.fr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arcoursup.fr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arcoursup.fr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parcoursup.fr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parcoursup.fr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minales2020-2021.fr/Choisir-mes-etudes/Apres-le-bac/Principaux-domaines-d-etudes/Les-licences-de-sciences?id=951486" TargetMode="External"/><Relationship Id="rId2" Type="http://schemas.openxmlformats.org/officeDocument/2006/relationships/hyperlink" Target="https://www.parcoursup.fr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jpeg"/><Relationship Id="rId5" Type="http://schemas.openxmlformats.org/officeDocument/2006/relationships/diagramQuickStyle" Target="../diagrams/quickStyle1.xml"/><Relationship Id="rId10" Type="http://schemas.openxmlformats.org/officeDocument/2006/relationships/slide" Target="slide15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8.gif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6966" y="1747923"/>
            <a:ext cx="6135624" cy="2025085"/>
          </a:xfrm>
          <a:noFill/>
        </p:spPr>
        <p:txBody>
          <a:bodyPr>
            <a:noAutofit/>
          </a:bodyPr>
          <a:lstStyle/>
          <a:p>
            <a:pPr algn="ctr"/>
            <a:r>
              <a:rPr lang="fr-FR" sz="4800" b="1" noProof="1">
                <a:solidFill>
                  <a:srgbClr val="7030A0"/>
                </a:solidFill>
                <a:latin typeface="ETIAW" pitchFamily="2" charset="0"/>
              </a:rPr>
              <a:t>La Spécialité </a:t>
            </a:r>
          </a:p>
          <a:p>
            <a:pPr algn="ctr"/>
            <a:r>
              <a:rPr lang="fr-FR" sz="4800" b="1" noProof="1">
                <a:solidFill>
                  <a:srgbClr val="7030A0"/>
                </a:solidFill>
                <a:latin typeface="ETIAW" pitchFamily="2" charset="0"/>
              </a:rPr>
              <a:t>Sciences de l’ingénieur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5C4F7F-2D6E-44DF-BAAC-BE4C52B935E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14715"/>
          <a:stretch/>
        </p:blipFill>
        <p:spPr bwMode="auto">
          <a:xfrm>
            <a:off x="7297444" y="1419449"/>
            <a:ext cx="3824303" cy="2856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Clignotant de Voiture</a:t>
            </a:r>
            <a:br>
              <a:rPr lang="fr-FR" sz="3600" noProof="1"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Programmation Arduino et Câblage Electronique</a:t>
            </a:r>
          </a:p>
        </p:txBody>
      </p:sp>
      <p:pic>
        <p:nvPicPr>
          <p:cNvPr id="54292" name="Image 44">
            <a:extLst>
              <a:ext uri="{FF2B5EF4-FFF2-40B4-BE49-F238E27FC236}">
                <a16:creationId xmlns:a16="http://schemas.microsoft.com/office/drawing/2014/main" id="{7970FBB8-0813-4AB0-A08B-E1722DB4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4" r="13394"/>
          <a:stretch>
            <a:fillRect/>
          </a:stretch>
        </p:blipFill>
        <p:spPr bwMode="auto">
          <a:xfrm>
            <a:off x="464558" y="2396331"/>
            <a:ext cx="6030913" cy="20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id="{57EABFF4-4618-41DF-8E16-BE5EC4905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20" y="31568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endParaRPr kumimoji="0" lang="fr-FR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1BDA4908-593E-4A0C-B444-D7C2E3D3A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70" y="1845184"/>
            <a:ext cx="46233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scénario : Créer un clignotant pour la voiture !</a:t>
            </a:r>
            <a:endParaRPr kumimoji="0" lang="fr-FR" altLang="fr-FR" sz="9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TW" sz="16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LE CIRCUIT A CABLER</a:t>
            </a:r>
            <a:endParaRPr kumimoji="0" lang="fr-FR" altLang="zh-TW" sz="9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zh-TW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C466EF8-9B7A-40CA-AE43-AFDF4968FDB9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848" y="1001961"/>
            <a:ext cx="1844282" cy="1618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55DD9EB-276F-4381-A38A-188778D6191A}"/>
              </a:ext>
            </a:extLst>
          </p:cNvPr>
          <p:cNvSpPr txBox="1"/>
          <p:nvPr/>
        </p:nvSpPr>
        <p:spPr>
          <a:xfrm>
            <a:off x="6741559" y="2002559"/>
            <a:ext cx="5450441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LE CODE A TAPER</a:t>
            </a:r>
            <a:endParaRPr lang="fr-FR" sz="16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pPr algn="just"/>
            <a:r>
              <a:rPr lang="fr-FR" sz="800" b="1" u="none" strike="noStrike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 </a:t>
            </a:r>
            <a:endParaRPr lang="fr-FR" sz="18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void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setup()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{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pinMode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(13, OUTPUT);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pinMode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(10, INPUT);		</a:t>
            </a: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}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void loop()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{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if (</a:t>
            </a:r>
            <a:r>
              <a:rPr lang="en-US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digitalRead</a:t>
            </a:r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(10)==1)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{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digitalWrite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(13, HIGH);	  </a:t>
            </a:r>
          </a:p>
          <a:p>
            <a:pPr algn="just"/>
            <a:r>
              <a:rPr lang="fr-FR" sz="1400" dirty="0"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delay(500); 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en-US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digitalWrite</a:t>
            </a:r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(13, LOW);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delay(500); 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}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else							  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{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digitalWrite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(13, LOW);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}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}</a:t>
            </a:r>
          </a:p>
        </p:txBody>
      </p:sp>
      <p:graphicFrame>
        <p:nvGraphicFramePr>
          <p:cNvPr id="29" name="Objet 28">
            <a:extLst>
              <a:ext uri="{FF2B5EF4-FFF2-40B4-BE49-F238E27FC236}">
                <a16:creationId xmlns:a16="http://schemas.microsoft.com/office/drawing/2014/main" id="{5A64429E-137B-4873-85AC-954AE386A3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197415"/>
              </p:ext>
            </p:extLst>
          </p:nvPr>
        </p:nvGraphicFramePr>
        <p:xfrm>
          <a:off x="698067" y="4710225"/>
          <a:ext cx="2160587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4210638" imgH="1991003" progId="MSPhotoEd.3">
                  <p:embed/>
                </p:oleObj>
              </mc:Choice>
              <mc:Fallback>
                <p:oleObj name="Photo Editor Photo" r:id="rId6" imgW="4210638" imgH="1991003" progId="MSPhotoEd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67" y="4710225"/>
                        <a:ext cx="2160587" cy="1023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 29">
            <a:extLst>
              <a:ext uri="{FF2B5EF4-FFF2-40B4-BE49-F238E27FC236}">
                <a16:creationId xmlns:a16="http://schemas.microsoft.com/office/drawing/2014/main" id="{23010372-6E3F-40DF-BB7D-C89E09C13A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035220"/>
              </p:ext>
            </p:extLst>
          </p:nvPr>
        </p:nvGraphicFramePr>
        <p:xfrm>
          <a:off x="3480014" y="4589609"/>
          <a:ext cx="2293937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16485714" imgH="12546176" progId="MSPhotoEd.3">
                  <p:embed/>
                </p:oleObj>
              </mc:Choice>
              <mc:Fallback>
                <p:oleObj name="Photo Editor Photo" r:id="rId8" imgW="16485714" imgH="12546176" progId="MSPhotoEd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0014" y="4589609"/>
                        <a:ext cx="2293937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34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55B68553-C600-4BCF-8F65-2C92A65F4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947" y="1852676"/>
            <a:ext cx="12150321" cy="4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id="{C0F872DC-F115-467A-A58C-0E5F8807E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38964"/>
              </p:ext>
            </p:extLst>
          </p:nvPr>
        </p:nvGraphicFramePr>
        <p:xfrm>
          <a:off x="2102350" y="2007267"/>
          <a:ext cx="7875830" cy="4170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821911" imgH="5733333" progId="MSPhotoEd.3">
                  <p:embed/>
                </p:oleObj>
              </mc:Choice>
              <mc:Fallback>
                <p:oleObj name="Photo Editor Photo" r:id="rId2" imgW="10821911" imgH="573333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2350" y="2007267"/>
                        <a:ext cx="7875830" cy="41707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Le Crochet d’Attelage de voiture</a:t>
            </a:r>
            <a:b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Conception 3D Soliworks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DA6AF88B-6387-480A-AE66-77C197934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714" y="39162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24" name="Rectangle 34">
            <a:extLst>
              <a:ext uri="{FF2B5EF4-FFF2-40B4-BE49-F238E27FC236}">
                <a16:creationId xmlns:a16="http://schemas.microsoft.com/office/drawing/2014/main" id="{8A7C9E5F-2CAE-42C3-B7E5-CF3A1384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743" y="64635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E6220A26-C963-4AB3-8F24-6B3A95C9E3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145112"/>
              </p:ext>
            </p:extLst>
          </p:nvPr>
        </p:nvGraphicFramePr>
        <p:xfrm>
          <a:off x="9935567" y="1477941"/>
          <a:ext cx="2207422" cy="3902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2257740" imgH="3990476" progId="MSPhotoEd.3">
                  <p:embed/>
                </p:oleObj>
              </mc:Choice>
              <mc:Fallback>
                <p:oleObj name="Photo Editor Photo" r:id="rId5" imgW="2257740" imgH="399047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5567" y="1477941"/>
                        <a:ext cx="2207422" cy="3902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5159540F-7CDE-42A5-A877-AFE4A058C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4" y="18526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7D6D1F3A-C0A4-452C-A2D3-93BFEA6F26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510477"/>
              </p:ext>
            </p:extLst>
          </p:nvPr>
        </p:nvGraphicFramePr>
        <p:xfrm>
          <a:off x="116114" y="1852677"/>
          <a:ext cx="683577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10828571" imgH="7095238" progId="MSPhotoEd.3">
                  <p:embed/>
                </p:oleObj>
              </mc:Choice>
              <mc:Fallback>
                <p:oleObj name="Photo Editor Photo" r:id="rId7" imgW="10828571" imgH="709523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114" y="1852677"/>
                        <a:ext cx="6835775" cy="4479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9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Portail Automatisé</a:t>
            </a:r>
            <a:br>
              <a:rPr lang="fr-FR" sz="3600" noProof="1"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Programmation Arduino et Câblage Electronique</a:t>
            </a: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57EABFF4-4618-41DF-8E16-BE5EC4905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20" y="31568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endParaRPr kumimoji="0" lang="fr-FR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1BDA4908-593E-4A0C-B444-D7C2E3D3A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06" y="2002559"/>
            <a:ext cx="55370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scénario : </a:t>
            </a:r>
            <a:r>
              <a:rPr lang="fr-F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Commander l’ouverture/fermeture du Portail !</a:t>
            </a:r>
            <a:endParaRPr kumimoji="0" lang="fr-FR" altLang="zh-TW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86AC9A-4CDC-44B0-AA8F-D87EBCD4EA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115" y="997293"/>
            <a:ext cx="2629837" cy="21519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74A6188C-DD2E-4C34-94DB-E6B2D7FE4E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833389"/>
              </p:ext>
            </p:extLst>
          </p:nvPr>
        </p:nvGraphicFramePr>
        <p:xfrm>
          <a:off x="8873702" y="3629529"/>
          <a:ext cx="3016250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3016800" imgH="2102400" progId="Word.Picture.8">
                  <p:embed/>
                </p:oleObj>
              </mc:Choice>
              <mc:Fallback>
                <p:oleObj name="Picture" r:id="rId4" imgW="3016800" imgH="210240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3702" y="3629529"/>
                        <a:ext cx="3016250" cy="210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573A052-583A-49CD-9411-7924EC01C4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074843"/>
              </p:ext>
            </p:extLst>
          </p:nvPr>
        </p:nvGraphicFramePr>
        <p:xfrm>
          <a:off x="1551605" y="2341113"/>
          <a:ext cx="4048125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5706272" imgH="5323810" progId="MSPhotoEd.3">
                  <p:embed/>
                </p:oleObj>
              </mc:Choice>
              <mc:Fallback>
                <p:oleObj name="Photo Editor Photo" r:id="rId6" imgW="5706272" imgH="532381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1605" y="2341113"/>
                        <a:ext cx="4048125" cy="377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>
            <a:extLst>
              <a:ext uri="{FF2B5EF4-FFF2-40B4-BE49-F238E27FC236}">
                <a16:creationId xmlns:a16="http://schemas.microsoft.com/office/drawing/2014/main" id="{546385D2-544F-4605-81F1-C9CC47B01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344" y="26851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9BF93A47-0F21-4040-B129-DBF2752803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951392"/>
              </p:ext>
            </p:extLst>
          </p:nvPr>
        </p:nvGraphicFramePr>
        <p:xfrm>
          <a:off x="6468344" y="2685143"/>
          <a:ext cx="1752600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2971429" imgH="4153480" progId="MSPhotoEd.3">
                  <p:embed/>
                </p:oleObj>
              </mc:Choice>
              <mc:Fallback>
                <p:oleObj name="Photo Editor Photo" r:id="rId8" imgW="2971429" imgH="415348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344" y="2685143"/>
                        <a:ext cx="1752600" cy="245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6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55B68553-C600-4BCF-8F65-2C92A65F4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947" y="1852676"/>
            <a:ext cx="12150321" cy="4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Conception et Assemblage du Portail</a:t>
            </a:r>
            <a:b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Conception 3D Soliworks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DA6AF88B-6387-480A-AE66-77C197934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714" y="39162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24" name="Rectangle 34">
            <a:extLst>
              <a:ext uri="{FF2B5EF4-FFF2-40B4-BE49-F238E27FC236}">
                <a16:creationId xmlns:a16="http://schemas.microsoft.com/office/drawing/2014/main" id="{8A7C9E5F-2CAE-42C3-B7E5-CF3A1384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743" y="64635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159540F-7CDE-42A5-A877-AFE4A058C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4" y="18526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F0402C2-6868-4F32-AAB0-C33D37279F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" y="1930021"/>
            <a:ext cx="8122286" cy="499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CA2D9C-45F6-4DA5-87AD-97FCCB1C3D3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002" y="1503907"/>
            <a:ext cx="324612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2AE83D1-49E7-4F25-9BC4-185F6CFF028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08" y="3926057"/>
            <a:ext cx="4746171" cy="2931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7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15E6CBAE-32EE-4C9A-8BA1-79BACC1FE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6" y="1899349"/>
            <a:ext cx="8859915" cy="542048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C48DF4A-C137-45C3-8425-C931BA1A0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"/>
          <a:stretch/>
        </p:blipFill>
        <p:spPr>
          <a:xfrm>
            <a:off x="6676008" y="953324"/>
            <a:ext cx="5340056" cy="418125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Maison domotique</a:t>
            </a:r>
            <a:br>
              <a:rPr lang="fr-FR" sz="3600" noProof="1"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Programmation Arduino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95104780-AA5D-4BEE-92B1-3ABDA3845D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901409"/>
              </p:ext>
            </p:extLst>
          </p:nvPr>
        </p:nvGraphicFramePr>
        <p:xfrm>
          <a:off x="3214008" y="2421600"/>
          <a:ext cx="3330575" cy="229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3330000" imgH="2292840" progId="Word.Picture.8">
                  <p:embed/>
                </p:oleObj>
              </mc:Choice>
              <mc:Fallback>
                <p:oleObj name="Picture" r:id="rId5" imgW="3330000" imgH="229284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008" y="2421600"/>
                        <a:ext cx="3330575" cy="2293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0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id="{0DD0D2DE-1775-4C72-AEA4-B77838F40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8" y="1705451"/>
            <a:ext cx="10990555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pédagogie active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pour objectif de rendre l’apprenant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acteur de ses apprentissages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afin qu’il construise ses savoirs à travers des situations de recherche. Le projet n’est pas une fin en soi, c’est un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détour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pour confronter les élèves à des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obstacles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provoquer des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situations d’apprentissage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Projet consiste pour un groupe de 4 à 5 élèves à imaginer, concevoir et réaliser un système innovant grâce aux technologies que sont l’électronique, la mécanique, l’informatique, etc…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170BE95-6A22-4DDF-A3D9-75DFCD7C6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9" y="3585692"/>
            <a:ext cx="433644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Phases composant le Projet :</a:t>
            </a:r>
            <a:endParaRPr lang="fr-FR" alt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Etude </a:t>
            </a:r>
            <a:r>
              <a:rPr lang="fr-FR" altLang="fr-F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 Cahier des Charges</a:t>
            </a:r>
            <a:endParaRPr kumimoji="0" lang="fr-FR" altLang="fr-FR" sz="20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Mesure de la Performance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Modélisation du système complet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Amélioration de la Performance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Présentation Orale</a:t>
            </a:r>
            <a:endParaRPr kumimoji="0" lang="fr-FR" altLang="fr-FR" sz="20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D1C2637-C21D-4991-98B7-D312744B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PROJETS EN PREMIERE (12H) et TERMINALE (48H)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8C007E-5CFB-4EE8-BD1D-42306F2B8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80" y="3556580"/>
            <a:ext cx="4174371" cy="2348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C39B5E7-F2A0-49FF-A9BD-D3157D6B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91" y="3429000"/>
            <a:ext cx="2254942" cy="2546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777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01BC616-B584-4873-9B21-E9160C7A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Projet </a:t>
            </a:r>
            <a:r>
              <a:rPr lang="fr-FR" sz="3600" b="1" u="sng" noProof="1">
                <a:latin typeface="ETIAW"/>
                <a:cs typeface="Calibri" panose="020F0502020204030204" pitchFamily="34" charset="0"/>
              </a:rPr>
              <a:t>Première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 :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Le Robot Programmé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D1CA16-7402-4C44-A367-648DC9E385A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14715"/>
          <a:stretch/>
        </p:blipFill>
        <p:spPr bwMode="auto">
          <a:xfrm>
            <a:off x="7694048" y="1496812"/>
            <a:ext cx="3255010" cy="2487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86C7F1-5B2D-45B9-BE30-BFF5E7C57950}"/>
              </a:ext>
            </a:extLst>
          </p:cNvPr>
          <p:cNvSpPr txBox="1"/>
          <p:nvPr/>
        </p:nvSpPr>
        <p:spPr>
          <a:xfrm>
            <a:off x="651421" y="1563340"/>
            <a:ext cx="610325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Ses </a:t>
            </a:r>
            <a:r>
              <a:rPr lang="fr-F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fr-FR" sz="1800" b="0" u="sng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aractéristiques techniques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Couleur : blanc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Pièces du châssis : imprimées en 3D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Taille : 269 x 195 x 73 mm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Poids : 703 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Alimentation : 8 piles AAA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Carte programmable : programmable ZUM BT-328.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Bouton latéral marche/arrêt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Programmable par Bluetooth &amp; USB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100% </a:t>
            </a:r>
            <a:r>
              <a:rPr lang="fr-FR" sz="1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ArduinoTM</a:t>
            </a: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compatible Microcontrôleur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4783B9-83E4-483C-9113-4C3DC504EBE3}"/>
              </a:ext>
            </a:extLst>
          </p:cNvPr>
          <p:cNvSpPr txBox="1"/>
          <p:nvPr/>
        </p:nvSpPr>
        <p:spPr>
          <a:xfrm>
            <a:off x="651421" y="4775200"/>
            <a:ext cx="5832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scénario 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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: Programmer la </a:t>
            </a:r>
            <a:r>
              <a:rPr lang="fr-FR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Détection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du Vide !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B94405-C0EA-4651-BB57-2115CE541F6C}"/>
              </a:ext>
            </a:extLst>
          </p:cNvPr>
          <p:cNvSpPr txBox="1"/>
          <p:nvPr/>
        </p:nvSpPr>
        <p:spPr>
          <a:xfrm>
            <a:off x="651421" y="5235532"/>
            <a:ext cx="6103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scénario </a:t>
            </a:r>
            <a:r>
              <a:rPr lang="fr-F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</a:t>
            </a:r>
            <a:r>
              <a:rPr lang="fr-FR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: Concevoir un bâti de protection de la carte !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4D1E77A-8AD8-44F5-B520-D9D800E2DC5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7" b="24864"/>
          <a:stretch/>
        </p:blipFill>
        <p:spPr bwMode="auto">
          <a:xfrm flipH="1">
            <a:off x="7116606" y="3984107"/>
            <a:ext cx="4409894" cy="2002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64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01BC616-B584-4873-9B21-E9160C7A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Projet </a:t>
            </a:r>
            <a:r>
              <a:rPr lang="fr-FR" sz="3600" b="1" u="sng" noProof="1">
                <a:latin typeface="ETIAW"/>
                <a:cs typeface="Calibri" panose="020F0502020204030204" pitchFamily="34" charset="0"/>
              </a:rPr>
              <a:t>Terminale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 :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La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Trottinette Electrique</a:t>
            </a:r>
          </a:p>
        </p:txBody>
      </p:sp>
      <p:pic>
        <p:nvPicPr>
          <p:cNvPr id="2" name="video_trottinette_sans_son">
            <a:hlinkClick r:id="" action="ppaction://media"/>
            <a:extLst>
              <a:ext uri="{FF2B5EF4-FFF2-40B4-BE49-F238E27FC236}">
                <a16:creationId xmlns:a16="http://schemas.microsoft.com/office/drawing/2014/main" id="{D76A5AF8-F401-4794-B380-3D49AE2B1B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7077" y="2134763"/>
            <a:ext cx="8140901" cy="4579257"/>
          </a:xfrm>
          <a:prstGeom prst="rect">
            <a:avLst/>
          </a:prstGeom>
        </p:spPr>
      </p:pic>
      <p:sp>
        <p:nvSpPr>
          <p:cNvPr id="5" name="Google Shape;965;p68">
            <a:extLst>
              <a:ext uri="{FF2B5EF4-FFF2-40B4-BE49-F238E27FC236}">
                <a16:creationId xmlns:a16="http://schemas.microsoft.com/office/drawing/2014/main" id="{1DCC27F8-9107-43DD-98B7-9453C4659EB6}"/>
              </a:ext>
            </a:extLst>
          </p:cNvPr>
          <p:cNvSpPr txBox="1">
            <a:spLocks/>
          </p:cNvSpPr>
          <p:nvPr/>
        </p:nvSpPr>
        <p:spPr>
          <a:xfrm>
            <a:off x="268803" y="1766505"/>
            <a:ext cx="3240051" cy="64633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Protocole : mesure de la vitesse maximale de la trottinette</a:t>
            </a:r>
          </a:p>
        </p:txBody>
      </p:sp>
      <p:graphicFrame>
        <p:nvGraphicFramePr>
          <p:cNvPr id="6" name="Google Shape;967;p68">
            <a:extLst>
              <a:ext uri="{FF2B5EF4-FFF2-40B4-BE49-F238E27FC236}">
                <a16:creationId xmlns:a16="http://schemas.microsoft.com/office/drawing/2014/main" id="{6BC4B674-3970-4BD1-8A6B-59078FB86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005540"/>
              </p:ext>
            </p:extLst>
          </p:nvPr>
        </p:nvGraphicFramePr>
        <p:xfrm>
          <a:off x="268803" y="2409369"/>
          <a:ext cx="3240051" cy="24336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40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3608">
                <a:tc>
                  <a:txBody>
                    <a:bodyPr/>
                    <a:lstStyle/>
                    <a:p>
                      <a:pPr marL="15875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D9D9"/>
                        </a:buClr>
                        <a:buSzPts val="1100"/>
                        <a:buNone/>
                      </a:pPr>
                      <a:r>
                        <a:rPr lang="f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1) Prendre une vidéo de la trottinette en mouvement.</a:t>
                      </a:r>
                      <a:endParaRPr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5875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D9D9"/>
                        </a:buClr>
                        <a:buSzPts val="1100"/>
                        <a:buNone/>
                      </a:pPr>
                      <a:r>
                        <a:rPr lang="f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2) Analyser avec Regressi l’évolution de la position de la trottinette selon l’axe Ox (sol) dans le temps</a:t>
                      </a:r>
                      <a:endParaRPr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5875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D9D9"/>
                        </a:buClr>
                        <a:buSzPts val="1100"/>
                        <a:buNone/>
                      </a:pPr>
                      <a:r>
                        <a:rPr lang="f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3) Calculer la vitesse v=dx/dt</a:t>
                      </a:r>
                      <a:endParaRPr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5875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D9D9"/>
                        </a:buClr>
                        <a:buSzPts val="1100"/>
                        <a:buNone/>
                      </a:pPr>
                      <a:r>
                        <a:rPr lang="f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4) En déduire la vitesse maximale constante.</a:t>
                      </a:r>
                      <a:endParaRPr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Google Shape;662;p46">
            <a:extLst>
              <a:ext uri="{FF2B5EF4-FFF2-40B4-BE49-F238E27FC236}">
                <a16:creationId xmlns:a16="http://schemas.microsoft.com/office/drawing/2014/main" id="{970E3087-710A-444D-943A-1DD089B715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6743"/>
          <a:stretch/>
        </p:blipFill>
        <p:spPr>
          <a:xfrm>
            <a:off x="99691" y="4758893"/>
            <a:ext cx="3578274" cy="2026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4EE8F78-79D5-46FF-BF8A-A5D7396604C1}"/>
              </a:ext>
            </a:extLst>
          </p:cNvPr>
          <p:cNvSpPr txBox="1"/>
          <p:nvPr/>
        </p:nvSpPr>
        <p:spPr>
          <a:xfrm>
            <a:off x="3847077" y="1488432"/>
            <a:ext cx="8140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scénario : Améliorer une performance, ici diminuer la vitesse maximale pour une raison de sécurité.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54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EA701-B87F-4020-9C48-5A4AE7F66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845"/>
            <a:ext cx="12192000" cy="519723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1BC616-B584-4873-9B21-E9160C7A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Projet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La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Trottinette Electrique</a:t>
            </a:r>
          </a:p>
        </p:txBody>
      </p:sp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01BC616-B584-4873-9B21-E9160C7A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Projet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2021 :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Du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Nouveau avec la Réforme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E311D6-9786-47E1-9F40-A37FAE179024}"/>
              </a:ext>
            </a:extLst>
          </p:cNvPr>
          <p:cNvSpPr txBox="1"/>
          <p:nvPr/>
        </p:nvSpPr>
        <p:spPr>
          <a:xfrm>
            <a:off x="1023738" y="2002559"/>
            <a:ext cx="9603275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400"/>
              </a:spcAft>
            </a:pPr>
            <a:r>
              <a:rPr lang="fr-FR" altLang="fr-FR" sz="1800" b="1" dirty="0">
                <a:solidFill>
                  <a:srgbClr val="7030A0"/>
                </a:solidFill>
              </a:rPr>
              <a:t>On ne se limite plus à l’amélioration d’une performance du systèm</a:t>
            </a:r>
            <a:r>
              <a:rPr lang="fr-FR" altLang="fr-FR" b="1" dirty="0">
                <a:solidFill>
                  <a:srgbClr val="7030A0"/>
                </a:solidFill>
              </a:rPr>
              <a:t>e étudié </a:t>
            </a:r>
            <a:r>
              <a:rPr lang="fr-FR" altLang="fr-FR" sz="1800" b="1" dirty="0">
                <a:solidFill>
                  <a:srgbClr val="7030A0"/>
                </a:solidFill>
              </a:rPr>
              <a:t>mais on peut innover en concevant un nouvel objet.</a:t>
            </a:r>
          </a:p>
          <a:p>
            <a:pPr marL="342900" indent="-342900" algn="just" eaLnBrk="1" hangingPunct="1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fr-FR" altLang="fr-FR" sz="1800" b="1" dirty="0"/>
          </a:p>
          <a:p>
            <a:pPr marL="342900" indent="-342900" algn="just" eaLnBrk="1" hangingPunct="1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/>
              <a:t>Démarche scientifique au service d’une </a:t>
            </a:r>
            <a:r>
              <a:rPr lang="fr-FR" altLang="fr-FR" sz="1800" dirty="0">
                <a:solidFill>
                  <a:srgbClr val="FF0000"/>
                </a:solidFill>
              </a:rPr>
              <a:t>innovation </a:t>
            </a:r>
            <a:r>
              <a:rPr lang="fr-FR" altLang="fr-FR" sz="1800" dirty="0"/>
              <a:t>(création d’un prototype d’un nouvel objet technique)</a:t>
            </a:r>
          </a:p>
          <a:p>
            <a:pPr marL="342900" indent="-342900" eaLnBrk="1" hangingPunct="1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/>
              <a:t>Modélisation d’un objet </a:t>
            </a:r>
            <a:r>
              <a:rPr lang="fr-FR" altLang="fr-FR" sz="1800" dirty="0">
                <a:solidFill>
                  <a:srgbClr val="FF0000"/>
                </a:solidFill>
              </a:rPr>
              <a:t>imaginé</a:t>
            </a:r>
          </a:p>
          <a:p>
            <a:pPr marL="342900" indent="-342900" eaLnBrk="1" hangingPunct="1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/>
              <a:t>Inscrire le projet dans un enjeu du monde actuel (Grand Oral)</a:t>
            </a:r>
          </a:p>
          <a:p>
            <a:pPr marL="342900" indent="-342900" eaLnBrk="1" hangingPunct="1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fr-FR" alt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50223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659" y="1828800"/>
            <a:ext cx="11176987" cy="4774066"/>
          </a:xfrm>
        </p:spPr>
        <p:txBody>
          <a:bodyPr>
            <a:noAutofit/>
          </a:bodyPr>
          <a:lstStyle/>
          <a:p>
            <a:pPr algn="just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Notre société devra relever de nombreux défis dans les prochaines décennies. Les démographes annoncent une forte croissance de la population mondiale (2 milliards en 1930, 6 milliards en 2000, 9 milliards en 2050). Il faudra donc proposer </a:t>
            </a: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réponses durables aux besoins fondamentaux des hommes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tels que l’accès à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l’eau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l’énergie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l’alimentation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l’habitat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le transport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 santé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l’éducation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l’information</a:t>
            </a:r>
            <a:endParaRPr lang="fr-FR" b="1" noProof="1">
              <a:solidFill>
                <a:srgbClr val="00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372" name="Picture 4" descr="Encyclopédie Larousse en ligne - énergie renouvelable">
            <a:extLst>
              <a:ext uri="{FF2B5EF4-FFF2-40B4-BE49-F238E27FC236}">
                <a16:creationId xmlns:a16="http://schemas.microsoft.com/office/drawing/2014/main" id="{643C5382-D330-410D-BE4C-F6D4BAE7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61" y="3112975"/>
            <a:ext cx="3498605" cy="223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0F7DB6-D578-4604-A337-CC67C045F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681" y="3059436"/>
            <a:ext cx="4093965" cy="27293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47FBA02-263F-41E5-A864-7B6A6E2B7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192" y="4046161"/>
            <a:ext cx="3501957" cy="2334638"/>
          </a:xfrm>
          <a:prstGeom prst="rect">
            <a:avLst/>
          </a:prstGeom>
        </p:spPr>
      </p:pic>
      <p:pic>
        <p:nvPicPr>
          <p:cNvPr id="58374" name="Picture 6" descr="Montre Connectée Intelligente Homme Femme Ecran Tactile,Smartwatch Cardio  Fréquence Bracelet Connecté Tracker D'Activité Rappel D'Information sur la  Fréquence Cardiaque Et la Pression Artérielle: Amazon.fr: Montres">
            <a:extLst>
              <a:ext uri="{FF2B5EF4-FFF2-40B4-BE49-F238E27FC236}">
                <a16:creationId xmlns:a16="http://schemas.microsoft.com/office/drawing/2014/main" id="{E1061058-365B-4CC6-9E51-55A6ED7E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742" y="4945804"/>
            <a:ext cx="1633877" cy="18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4D9C424-0A00-4DEF-84E1-F8BDACEF7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626901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CONTENUS de la SPE SI en Terminale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A2282E-0992-406D-BD92-DC5538967428}"/>
              </a:ext>
            </a:extLst>
          </p:cNvPr>
          <p:cNvSpPr txBox="1"/>
          <p:nvPr/>
        </p:nvSpPr>
        <p:spPr>
          <a:xfrm>
            <a:off x="281126" y="1580225"/>
            <a:ext cx="117037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h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de 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Cours TD TP Projet 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 semaine : 2H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Cours-TD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2H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TP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2H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Projet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+ 2H de Physique = 8H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 contenu est dans la continuité de ce qui a été vu en première.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électronique, on découvre et on utilise tout le 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matériel de laboratoire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Alimentation, </a:t>
            </a: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ultimètre, GBF, </a:t>
            </a: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scilloscope.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programmation, on poursuit l’utilisation de 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l'Arduino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avec l'utilisation de nouveaux composants : variation de l'intensité d'allumage d'une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led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interface de puissance avec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transistor et relais, commande de la variation de vitesse d'un moteur, commande du changement de sens d'un moteur,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... au sein de nouveaux TP Programmation.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Mécanique, on travaille sur les 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systèmes statiques en équilibre 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 l'on commence à voir au 3ième trimestre de première (ex : étude d'une voiture garée dans une pente), ou dynamique (système en mouvement) entre-autres, de plus, on étudie la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résistance des matériaux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(solidité, élasticité,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...).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Nouveau logiciel en terminal : 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MatLab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qui permet d'effectuer de la 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simulation multiphysique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Cela nous est utile pour le 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Projet de Terminale 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qui peut alors servir de base pour le 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Grand Oral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Projet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est un temps fort de la terminale, on travaille en petite équipe et on doit modéliser via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MatLab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un système et l'améliorer (exemple de projet : améliorer l'autonomie d'un drone, diminuer l'accélération au démarrage d'une trottinette électronique pour éviter la chute,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... ), ce qui amène à des mesures sur le système réel, démontage du système pour l'étudier, mise en place de l'amélioration,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2021 INNOVATION D’UN NOUVEL OBJET POSSIBLE !!!!</a:t>
            </a:r>
          </a:p>
        </p:txBody>
      </p:sp>
    </p:spTree>
    <p:extLst>
      <p:ext uri="{BB962C8B-B14F-4D97-AF65-F5344CB8AC3E}">
        <p14:creationId xmlns:p14="http://schemas.microsoft.com/office/powerpoint/2010/main" val="17319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4D9C424-0A00-4DEF-84E1-F8BDACEF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CONTENUS de la PHYSIQUE en SPE SI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C0884B-2F0D-4622-8608-0B2B1FFDE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30" y="1800254"/>
            <a:ext cx="960327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Cet enseignement de complément de 2H permet de se projeter dans des études supérieures relevant notamment des domaines de la technologie et de l’ingénierie. Deux objectifs principaux : d’une part,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apporter aux élèves un corpus de savoirs et de savoir-faire fondamentaux indispensables dans le cadre de l’apprentissage des sciences de l’ingénieur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d’autre part,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 préparer à une poursuite d’études dans l’enseignement supérieur scientifique et technologique.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 programme met l’accent sur la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pratique expérimentale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l’activité de modélisation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proposant une approche concrète et  contextualisée des concepts et phénomènes étudiés.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 du programme 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 programme est structuré autour des trois thèmes : «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Mouvement et interactions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(cinématique et dynamique), «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L’énergie : conversions et transferts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(étude approfondie du premier principe de la thermodynamique) et «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Ondes et signaux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( diffraction et les interférences).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4D9C424-0A00-4DEF-84E1-F8BDACEF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Enseignement SI – Epreuve Terminale</a:t>
            </a:r>
            <a:endParaRPr lang="fr-FR" sz="3600" b="1" noProof="1">
              <a:latin typeface="ETIAW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C0884B-2F0D-4622-8608-0B2B1FFDE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270" y="2002559"/>
            <a:ext cx="9603275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00"/>
              </a:spcAft>
            </a:pPr>
            <a:r>
              <a:rPr lang="fr-FR" altLang="fr-FR" sz="1800" b="1" dirty="0">
                <a:solidFill>
                  <a:srgbClr val="7030A0"/>
                </a:solidFill>
              </a:rPr>
              <a:t>Forme de l’épreuve 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/>
              <a:t>Ecrit de 4h (3h de SI + 1h de Physique)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/>
              <a:t>2 notes sur 20 points (répartition du coefficient 16 au prorata)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/>
              <a:t>Thématique commune entre les 2 parties</a:t>
            </a:r>
          </a:p>
        </p:txBody>
      </p:sp>
    </p:spTree>
    <p:extLst>
      <p:ext uri="{BB962C8B-B14F-4D97-AF65-F5344CB8AC3E}">
        <p14:creationId xmlns:p14="http://schemas.microsoft.com/office/powerpoint/2010/main" val="220448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4D9C424-0A00-4DEF-84E1-F8BDACEF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OUVERTURE SUR LE MONDE </a:t>
            </a: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C33A0BEE-F9A1-408B-8363-094E8608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2" y="591038"/>
            <a:ext cx="4269015" cy="603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71F28C-B764-4F79-9602-FF0FA50A83E0}"/>
              </a:ext>
            </a:extLst>
          </p:cNvPr>
          <p:cNvSpPr txBox="1"/>
          <p:nvPr/>
        </p:nvSpPr>
        <p:spPr>
          <a:xfrm>
            <a:off x="7924800" y="6052458"/>
            <a:ext cx="386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Octobre 2019_Parisciences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D46740-C1F8-48AF-A520-C0677EB623EA}"/>
              </a:ext>
            </a:extLst>
          </p:cNvPr>
          <p:cNvSpPr txBox="1"/>
          <p:nvPr/>
        </p:nvSpPr>
        <p:spPr>
          <a:xfrm>
            <a:off x="246942" y="1477941"/>
            <a:ext cx="5428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Octobre 2018_Salon de l’Automobile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C539763-319E-4786-97C8-D251A5D8A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45" y="3428999"/>
            <a:ext cx="4113497" cy="308512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1B886C8-6317-4DC3-9D07-60EBBE464658}"/>
              </a:ext>
            </a:extLst>
          </p:cNvPr>
          <p:cNvSpPr txBox="1"/>
          <p:nvPr/>
        </p:nvSpPr>
        <p:spPr>
          <a:xfrm>
            <a:off x="4263370" y="2598002"/>
            <a:ext cx="3398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Octobre 2017_</a:t>
            </a:r>
          </a:p>
          <a:p>
            <a:pPr algn="ctr"/>
            <a:r>
              <a:rPr lang="fr-FR" sz="24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Visite Green Creative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5335D9-A003-4978-BC84-F4C3191801E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46942" y="1939606"/>
            <a:ext cx="3835800" cy="216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  <a:effectLst>
            <a:outerShdw dist="101823" dir="2700000" algn="tl">
              <a:srgbClr val="0000FF">
                <a:alpha val="1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4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590369E-36F9-4627-B264-BF3FE5EC8D64}"/>
              </a:ext>
            </a:extLst>
          </p:cNvPr>
          <p:cNvSpPr txBox="1"/>
          <p:nvPr/>
        </p:nvSpPr>
        <p:spPr>
          <a:xfrm>
            <a:off x="2875380" y="6148195"/>
            <a:ext cx="7059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Avril 2019_Voyage Première </a:t>
            </a:r>
            <a:r>
              <a:rPr lang="fr-FR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Alsace_Allemagne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7CBB1A-D92C-4BE9-8EAD-72EE29A9B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43"/>
            <a:ext cx="7059647" cy="39710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95038D-2248-4756-88D5-1F23D741B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7" y="0"/>
            <a:ext cx="6103257" cy="34330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956C9A-412C-49AA-B383-CC503C6456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3"/>
          <a:stretch/>
        </p:blipFill>
        <p:spPr>
          <a:xfrm>
            <a:off x="6396007" y="3113574"/>
            <a:ext cx="5911362" cy="30346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EC02CD-5FA0-4ACA-B262-CB5CDF6D8D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6007" cy="352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10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75847AC-AFF7-45D5-8C9F-FD846038B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8" y="3429001"/>
            <a:ext cx="4572000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F5AFA5-88A1-4149-8F7A-F9D1D3BBF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427EA58-4ED4-4534-B046-23EA0D509F74}"/>
              </a:ext>
            </a:extLst>
          </p:cNvPr>
          <p:cNvSpPr txBox="1"/>
          <p:nvPr/>
        </p:nvSpPr>
        <p:spPr>
          <a:xfrm>
            <a:off x="9289142" y="1299002"/>
            <a:ext cx="26561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Avril 2018_</a:t>
            </a:r>
          </a:p>
          <a:p>
            <a:pPr algn="ctr"/>
            <a:r>
              <a:rPr lang="fr-F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Voyage Terminale Révision Bac en Alsace</a:t>
            </a:r>
          </a:p>
        </p:txBody>
      </p:sp>
    </p:spTree>
    <p:extLst>
      <p:ext uri="{BB962C8B-B14F-4D97-AF65-F5344CB8AC3E}">
        <p14:creationId xmlns:p14="http://schemas.microsoft.com/office/powerpoint/2010/main" val="2401702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D2EF44-F58E-48DD-AFA4-B177F4890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0" y="399703"/>
            <a:ext cx="8699500" cy="57996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655F230-64FB-404E-8A48-7644633D17AC}"/>
              </a:ext>
            </a:extLst>
          </p:cNvPr>
          <p:cNvSpPr txBox="1"/>
          <p:nvPr/>
        </p:nvSpPr>
        <p:spPr>
          <a:xfrm>
            <a:off x="3668486" y="6199370"/>
            <a:ext cx="6103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2018_Voyage Première Poitou Charente</a:t>
            </a:r>
          </a:p>
        </p:txBody>
      </p:sp>
    </p:spTree>
    <p:extLst>
      <p:ext uri="{BB962C8B-B14F-4D97-AF65-F5344CB8AC3E}">
        <p14:creationId xmlns:p14="http://schemas.microsoft.com/office/powerpoint/2010/main" val="3193000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F62774E-9DEE-466E-A9CB-B6A7B958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29" y="1012054"/>
            <a:ext cx="5854872" cy="612362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LES POURSUITES D’ETUDE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121FF07-7224-4EFE-9BB6-0A1023CEBF0D}"/>
              </a:ext>
            </a:extLst>
          </p:cNvPr>
          <p:cNvSpPr txBox="1">
            <a:spLocks/>
          </p:cNvSpPr>
          <p:nvPr/>
        </p:nvSpPr>
        <p:spPr>
          <a:xfrm>
            <a:off x="575309" y="1511300"/>
            <a:ext cx="4813437" cy="4525516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/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spécilaité SI est appropriée pour des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études supérieures de longue durée dans les domaines scientifiques et technologiques. Un large choix est proposé :</a:t>
            </a:r>
          </a:p>
          <a:p>
            <a:pPr marL="274320" marR="0" lvl="1" indent="-27432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kumimoji="0" lang="fr-FR" b="1" i="0" u="none" strike="noStrike" kern="1200" cap="none" spc="0" normalizeH="0" baseline="0" noProof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CPGE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préparant à de grandes écoles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d'ingénieurs ;</a:t>
            </a:r>
          </a:p>
          <a:p>
            <a:pPr marL="274320" marR="0" lvl="1" indent="-27432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kumimoji="0" lang="fr-FR" b="1" i="0" u="none" strike="noStrike" kern="1200" cap="none" spc="0" normalizeH="0" baseline="0" noProof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IUT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préparant en deux ans un DUT Génie Mécanique, Mesures physiques, Génie Électrique, Chimie, Génie Thermique, Gestion des entreprises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ou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Maintenance industrielle ;</a:t>
            </a:r>
          </a:p>
          <a:p>
            <a:pPr marL="274320" marR="0" lvl="1" indent="-27432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kumimoji="0" lang="fr-FR" b="1" i="0" u="none" strike="noStrike" kern="1200" cap="none" spc="0" normalizeH="0" baseline="0" noProof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STS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préparant en deux ans au BTS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Plastiques et composites, Mécanique et automatisme industriel, Chimiste, Électronique, Conception des produits industriels, Informatique industrielle ou Maintenance industrielle ;</a:t>
            </a:r>
          </a:p>
          <a:p>
            <a:pPr marL="274320" marR="0" lvl="1" indent="-27432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fr-FR" b="1" noProof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fr-FR" b="1" i="0" u="none" strike="noStrike" kern="1200" cap="none" spc="0" normalizeH="0" baseline="0" noProof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tudes Universitaires</a:t>
            </a:r>
            <a:r>
              <a:rPr kumimoji="0" lang="fr-FR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9" name="Espace réservé du contenu 10">
            <a:extLst>
              <a:ext uri="{FF2B5EF4-FFF2-40B4-BE49-F238E27FC236}">
                <a16:creationId xmlns:a16="http://schemas.microsoft.com/office/drawing/2014/main" id="{F5C53BB2-68B5-49A7-A906-C26D216DE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851388"/>
              </p:ext>
            </p:extLst>
          </p:nvPr>
        </p:nvGraphicFramePr>
        <p:xfrm>
          <a:off x="5666666" y="914399"/>
          <a:ext cx="6172200" cy="3967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7766E997-04A1-42FF-8072-ECC737D6FD28}"/>
              </a:ext>
            </a:extLst>
          </p:cNvPr>
          <p:cNvSpPr txBox="1"/>
          <p:nvPr/>
        </p:nvSpPr>
        <p:spPr>
          <a:xfrm>
            <a:off x="5813394" y="3850556"/>
            <a:ext cx="61033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https://www.parcoursup.fr/</a:t>
            </a:r>
            <a:endParaRPr lang="fr-FR"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http://www.terminales2020-2021.fr/Sites-annexes/Terminales-2020-2021/Je-decouvre-les-formations-et-les-parcours/Ma-premiere-annee-en?id=951484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http://www.terminales2020-2021.fr/Choisir-mes-etudes/Ma-premiere-annee-en-prepa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http://www.terminales2020-2021.fr/Choisir-mes-etudes/Ma-premiere-annee-en-ecole-d-ingenieurs</a:t>
            </a:r>
          </a:p>
        </p:txBody>
      </p:sp>
    </p:spTree>
    <p:extLst>
      <p:ext uri="{BB962C8B-B14F-4D97-AF65-F5344CB8AC3E}">
        <p14:creationId xmlns:p14="http://schemas.microsoft.com/office/powerpoint/2010/main" val="41442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Graphic spid="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F62774E-9DEE-466E-A9CB-B6A7B958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29" y="1012054"/>
            <a:ext cx="5854872" cy="612362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LES LIENS UTILES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121FF07-7224-4EFE-9BB6-0A1023CEBF0D}"/>
              </a:ext>
            </a:extLst>
          </p:cNvPr>
          <p:cNvSpPr txBox="1">
            <a:spLocks/>
          </p:cNvSpPr>
          <p:nvPr/>
        </p:nvSpPr>
        <p:spPr>
          <a:xfrm>
            <a:off x="649729" y="1520309"/>
            <a:ext cx="10241513" cy="4525516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/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PARCOURS SUP :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https://www.parcoursup.fr/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ONISEP : </a:t>
            </a:r>
            <a:r>
              <a:rPr lang="fr-FR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https://www.onisep.fr/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Première Année en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Prépa MPSI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 Maths-Physique-Sciences de l’Ingénieur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http://www.terminales2020-2021.fr/Choisir-mes-etudes/Ma-premiere-annee-en-prepa/Prepa-MPSI-maths-physique-sciences-industrielles-de-l-ingenieur</a:t>
            </a:r>
            <a:endParaRPr lang="fr-FR" noProof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Fiche </a:t>
            </a:r>
            <a:r>
              <a:rPr kumimoji="0" lang="fr-FR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Prépa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MPSI</a:t>
            </a:r>
            <a:r>
              <a:rPr lang="fr-FR" b="1" noProof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b="1" noProof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b="0" i="0" u="none" strike="noStrike" kern="1200" cap="none" spc="0" normalizeH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http://www.terminales2020-2021.fr/Choisir-mes-etudes/Apres-le-bac/Organisation-des-etudes-superieures/CPGE-FILIERES/Les-prepas-scientifiques/La-prepa-MPSI-mathematiques-physique-et-sciences-de-l-ingenieur</a:t>
            </a:r>
            <a:endParaRPr kumimoji="0" lang="fr-FR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DB4431-950F-48E5-9514-AF610D49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54438"/>
            <a:ext cx="2652764" cy="17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épa MPSI : matières, débouchés et conseils - Thotis">
            <a:extLst>
              <a:ext uri="{FF2B5EF4-FFF2-40B4-BE49-F238E27FC236}">
                <a16:creationId xmlns:a16="http://schemas.microsoft.com/office/drawing/2014/main" id="{D6439CA6-7CDF-487E-ACBA-87C12E78F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8"/>
          <a:stretch/>
        </p:blipFill>
        <p:spPr bwMode="auto">
          <a:xfrm>
            <a:off x="9499107" y="136445"/>
            <a:ext cx="2692893" cy="214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2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F62774E-9DEE-466E-A9CB-B6A7B958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29" y="1012054"/>
            <a:ext cx="5854872" cy="612362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LES LIENS UTILES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121FF07-7224-4EFE-9BB6-0A1023CEBF0D}"/>
              </a:ext>
            </a:extLst>
          </p:cNvPr>
          <p:cNvSpPr txBox="1">
            <a:spLocks/>
          </p:cNvSpPr>
          <p:nvPr/>
        </p:nvSpPr>
        <p:spPr>
          <a:xfrm>
            <a:off x="649729" y="1520309"/>
            <a:ext cx="10241513" cy="4525516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/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PARCOURS SUP :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https://www.parcoursup.fr/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ONISEP : </a:t>
            </a:r>
            <a:r>
              <a:rPr lang="fr-FR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https://www.onisep.fr/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Première Année en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Prépa PCSI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 Physique Chimie-Sciences de l’Ingénieur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http://www.terminales2020-2021.fr/Choisir-mes-etudes/Ma-premiere-annee-en-prepa/Prepa-PCSI-physique-chimie-sciences-de-l-ingenieur</a:t>
            </a: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Fiche </a:t>
            </a:r>
            <a:r>
              <a:rPr kumimoji="0" lang="fr-FR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Prépa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PCSI</a:t>
            </a:r>
            <a:r>
              <a:rPr lang="fr-FR" b="1" noProof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b="1" noProof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b="0" i="0" u="none" strike="noStrike" kern="1200" cap="none" spc="0" normalizeH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http://www.terminales2020-2021.fr/Choisir-mes-etudes/Apres-le-bac/Organisation-des-etudes-superieures/CPGE-FILIERES/Les-prepas-scientifiques/La-prepa-PCSI-physique-chimie-et-sciences-de-l-ingenieur</a:t>
            </a:r>
            <a:endParaRPr kumimoji="0" lang="fr-FR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2969E4-7F19-414D-8A54-2C05F5F1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81071"/>
            <a:ext cx="2652764" cy="175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s filières - KOUTOUBIA Prepas - Avec Koutoubia Prepas, prenez une  longueur d'avance">
            <a:extLst>
              <a:ext uri="{FF2B5EF4-FFF2-40B4-BE49-F238E27FC236}">
                <a16:creationId xmlns:a16="http://schemas.microsoft.com/office/drawing/2014/main" id="{6FB004DA-A070-4A79-9CC9-F8C2B6305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718" y="1"/>
            <a:ext cx="2737282" cy="18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6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659" y="1828800"/>
            <a:ext cx="11176987" cy="4774066"/>
          </a:xfrm>
        </p:spPr>
        <p:txBody>
          <a:bodyPr>
            <a:normAutofit/>
          </a:bodyPr>
          <a:lstStyle/>
          <a:p>
            <a:pPr algn="just">
              <a:buClr>
                <a:srgbClr val="595959"/>
              </a:buClr>
            </a:pP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ingénieurs imaginent et mettent en œuvre des solutions innovantes </a:t>
            </a: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répondre aux besoins des personnes, avec l’ambition de rendre accessible à tous, les progrès qu’apportent quotidiennement les sciences et les technologies. </a:t>
            </a:r>
          </a:p>
          <a:p>
            <a:pPr algn="just">
              <a:buClr>
                <a:srgbClr val="595959"/>
              </a:buClr>
            </a:pP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enjeux de société sont considérables </a:t>
            </a: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se situent à la conjonction d’évolutions rapides et inédites. Par exemple, la transformation et la consommation d’énergie, qui ne font qu’augmenter, s’accompagnent de fortes contraintes de préservation de l’environnement.</a:t>
            </a:r>
          </a:p>
          <a:p>
            <a:pPr algn="just">
              <a:buClr>
                <a:srgbClr val="595959"/>
              </a:buClr>
            </a:pP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Révolution numérique </a:t>
            </a: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bouleverse les rapports entre les personnes et leur environnement, entre les êtres humains et les  machines. Elle modifie également la relation entre les machines elles-mêmes, capables d’échanger de façon autonome des quantités considérables d’informations en communiquant via ce que l’on nomme  l’internet des objets. </a:t>
            </a:r>
          </a:p>
        </p:txBody>
      </p:sp>
    </p:spTree>
    <p:extLst>
      <p:ext uri="{BB962C8B-B14F-4D97-AF65-F5344CB8AC3E}">
        <p14:creationId xmlns:p14="http://schemas.microsoft.com/office/powerpoint/2010/main" val="3984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F62774E-9DEE-466E-A9CB-B6A7B958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29" y="1012054"/>
            <a:ext cx="5854872" cy="612362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LES LIENS UTILES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121FF07-7224-4EFE-9BB6-0A1023CEBF0D}"/>
              </a:ext>
            </a:extLst>
          </p:cNvPr>
          <p:cNvSpPr txBox="1">
            <a:spLocks/>
          </p:cNvSpPr>
          <p:nvPr/>
        </p:nvSpPr>
        <p:spPr>
          <a:xfrm>
            <a:off x="649729" y="1520309"/>
            <a:ext cx="10241513" cy="4525516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/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PARCOURS SUP :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https://www.parcoursup.fr/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ONISEP : </a:t>
            </a:r>
            <a:r>
              <a:rPr lang="fr-FR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https://www.onisep.fr/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Première Année en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Prépa PTSI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 Physique-Technologie-Sciences de l’Ingénieur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http://www.terminales2020-2021.fr/Choisir-mes-etudes/Ma-premiere-annee-en-prepa/Prepa-PTSI-physique-technologie-et-sciences-de-l-ingenieur</a:t>
            </a: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Fiche </a:t>
            </a:r>
            <a:r>
              <a:rPr kumimoji="0" lang="fr-FR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Prépa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PTSI</a:t>
            </a:r>
            <a:r>
              <a:rPr lang="fr-FR" b="1" noProof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b="1" noProof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b="0" i="0" u="none" strike="noStrike" kern="1200" cap="none" spc="0" normalizeH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http://www.terminales2020-2021.fr/Choisir-mes-etudes/Apres-le-bac/Organisation-des-etudes-superieures/CPGE-FILIERES/Les-prepas-scientifiques/La-prepa-PTSI-physique-technologie-et-sciences-de-l-ingenieur</a:t>
            </a:r>
            <a:endParaRPr kumimoji="0" lang="fr-FR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5D1E261-984D-4989-BC18-56BC61D3B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81071"/>
            <a:ext cx="2652764" cy="17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ycée Lislet Geoffroy">
            <a:extLst>
              <a:ext uri="{FF2B5EF4-FFF2-40B4-BE49-F238E27FC236}">
                <a16:creationId xmlns:a16="http://schemas.microsoft.com/office/drawing/2014/main" id="{52B57705-1956-4515-8DCA-E245BC9EB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553" y="14691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9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rganigramme">
            <a:extLst>
              <a:ext uri="{FF2B5EF4-FFF2-40B4-BE49-F238E27FC236}">
                <a16:creationId xmlns:a16="http://schemas.microsoft.com/office/drawing/2014/main" id="{1771F7A0-1213-4520-B562-D9F24F0C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52" y="851650"/>
            <a:ext cx="9357063" cy="515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10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F62774E-9DEE-466E-A9CB-B6A7B958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29" y="1012054"/>
            <a:ext cx="5854872" cy="612362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LES LIENS UTILES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121FF07-7224-4EFE-9BB6-0A1023CEBF0D}"/>
              </a:ext>
            </a:extLst>
          </p:cNvPr>
          <p:cNvSpPr txBox="1">
            <a:spLocks/>
          </p:cNvSpPr>
          <p:nvPr/>
        </p:nvSpPr>
        <p:spPr>
          <a:xfrm>
            <a:off x="649729" y="1520309"/>
            <a:ext cx="10241513" cy="4525516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/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PARCOURS SUP :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https://www.parcoursup.fr/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ONISEP : </a:t>
            </a:r>
            <a:r>
              <a:rPr lang="fr-FR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https://www.onisep.fr/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Première Année en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DUT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http://www.terminales2020-2021.fr/Choisir-mes-etudes/Ma-premiere-annee-en-DUT</a:t>
            </a:r>
            <a:endParaRPr lang="fr-FR" noProof="1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Attention, à partir de la rentrée 2021,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les IUT proposeront le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cap="all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(BACHELOR UNIVERSITAIRE DE TECHNOLOGIE)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en 3 ans, prenant le relais du DUT en 2 ans. 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lang="fr-FR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Quel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DUT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https://www.onisep.fr/content/search?SearchText=IUT&amp;SearchTextTransverse=IUT&amp;oni_submit-transverse=OK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Le portail des IUT">
            <a:extLst>
              <a:ext uri="{FF2B5EF4-FFF2-40B4-BE49-F238E27FC236}">
                <a16:creationId xmlns:a16="http://schemas.microsoft.com/office/drawing/2014/main" id="{72AF4BD4-7ECC-4A35-B142-7E960577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50" y="4573091"/>
            <a:ext cx="5379869" cy="1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 Bachelor universitaire de technologie">
            <a:extLst>
              <a:ext uri="{FF2B5EF4-FFF2-40B4-BE49-F238E27FC236}">
                <a16:creationId xmlns:a16="http://schemas.microsoft.com/office/drawing/2014/main" id="{0D63DD04-9B23-4CF0-A7E3-4B265E04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0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45FA80-7B82-472B-88B9-C38626EA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94" y="0"/>
            <a:ext cx="785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F62774E-9DEE-466E-A9CB-B6A7B958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29" y="1012054"/>
            <a:ext cx="5854872" cy="612362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LES LIENS UTILES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121FF07-7224-4EFE-9BB6-0A1023CEBF0D}"/>
              </a:ext>
            </a:extLst>
          </p:cNvPr>
          <p:cNvSpPr txBox="1">
            <a:spLocks/>
          </p:cNvSpPr>
          <p:nvPr/>
        </p:nvSpPr>
        <p:spPr>
          <a:xfrm>
            <a:off x="649729" y="1520309"/>
            <a:ext cx="10241513" cy="4525516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/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PARCOURS SUP :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https://www.parcoursup.fr/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ONISEP : </a:t>
            </a:r>
            <a:r>
              <a:rPr lang="fr-FR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https://www.onisep.fr/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Première Année en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Ecole d’Ingénieur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http://www.terminales2020-2021.fr/Choisir-mes-etudes/Ma-premiere-annee-en-ecole-d-ingenieurs</a:t>
            </a: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Ecole d’Ingénieur</a:t>
            </a:r>
            <a:r>
              <a:rPr lang="fr-FR" b="1" noProof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https://www.onisep.fr/content/search?SearchText=ecole+d%27ing%C3%A9nieur&amp;SearchTextTransverse=ecole+d%27ing%C3%A9nieur&amp;oni_submit-transverse=OK</a:t>
            </a:r>
          </a:p>
        </p:txBody>
      </p:sp>
      <p:pic>
        <p:nvPicPr>
          <p:cNvPr id="5122" name="Picture 2" descr="École d'Informatique à Paris">
            <a:extLst>
              <a:ext uri="{FF2B5EF4-FFF2-40B4-BE49-F238E27FC236}">
                <a16:creationId xmlns:a16="http://schemas.microsoft.com/office/drawing/2014/main" id="{2F4E7641-514A-4411-A1AD-8E346AB33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22" y="4243526"/>
            <a:ext cx="4646577" cy="26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École d'ingénieurs à Bordeaux : Le guide Diplomeo">
            <a:extLst>
              <a:ext uri="{FF2B5EF4-FFF2-40B4-BE49-F238E27FC236}">
                <a16:creationId xmlns:a16="http://schemas.microsoft.com/office/drawing/2014/main" id="{0814ED07-C435-4F82-9311-83414725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6502"/>
            <a:ext cx="4641289" cy="261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cole d'informatique à Rennes : Trouvez votre école sur Diplomeo !">
            <a:extLst>
              <a:ext uri="{FF2B5EF4-FFF2-40B4-BE49-F238E27FC236}">
                <a16:creationId xmlns:a16="http://schemas.microsoft.com/office/drawing/2014/main" id="{179CA5CE-2857-4485-91D7-75CF42E3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85" y="4243526"/>
            <a:ext cx="4646577" cy="26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assement 2020 des meilleures écoles d'ingénieurs du Figaro |  CentraleSupelec">
            <a:extLst>
              <a:ext uri="{FF2B5EF4-FFF2-40B4-BE49-F238E27FC236}">
                <a16:creationId xmlns:a16="http://schemas.microsoft.com/office/drawing/2014/main" id="{79CBD28B-4410-4CA8-AE62-BBECD1C4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83" y="0"/>
            <a:ext cx="2604116" cy="260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F62774E-9DEE-466E-A9CB-B6A7B958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29" y="1012054"/>
            <a:ext cx="5854872" cy="612362"/>
          </a:xfrm>
        </p:spPr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LES LIENS UTILES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121FF07-7224-4EFE-9BB6-0A1023CEBF0D}"/>
              </a:ext>
            </a:extLst>
          </p:cNvPr>
          <p:cNvSpPr txBox="1">
            <a:spLocks/>
          </p:cNvSpPr>
          <p:nvPr/>
        </p:nvSpPr>
        <p:spPr>
          <a:xfrm>
            <a:off x="649729" y="1520309"/>
            <a:ext cx="10241513" cy="4525516"/>
          </a:xfrm>
          <a:prstGeom prst="rect">
            <a:avLst/>
          </a:prstGeom>
        </p:spPr>
        <p:txBody>
          <a:bodyPr vert="horz" lIns="91440" tIns="274320" rIns="91440" bIns="45720" rtlCol="0">
            <a:noAutofit/>
          </a:bodyPr>
          <a:lstStyle/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PARCOURS SUP :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https://www.parcoursup.fr/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ONISEP : </a:t>
            </a:r>
            <a:r>
              <a:rPr lang="fr-FR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https://www.onisep.fr/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kumimoji="0" lang="fr-FR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kumimoji="0" lang="fr-FR" b="0" i="0" u="none" strike="noStrike" kern="1200" cap="none" spc="0" normalizeH="0" noProof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Première Année en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Licence de Sciences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r>
              <a:rPr lang="fr-FR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http://www.terminales2020-2021.fr/Choisir-mes-etudes/Apres-le-bac/Principaux-domaines-d-etudes/Les-licences-de-sciences?id=951486</a:t>
            </a:r>
            <a:endParaRPr lang="fr-FR" noProof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just">
              <a:lnSpc>
                <a:spcPct val="90000"/>
              </a:lnSpc>
              <a:spcBef>
                <a:spcPts val="200"/>
              </a:spcBef>
              <a:defRPr/>
            </a:pPr>
            <a:endParaRPr kumimoji="0" lang="fr-FR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La licence (3 ans) se prépare au sein d'une université.</a:t>
            </a:r>
          </a:p>
          <a:p>
            <a:pPr algn="just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Les bacheliers généraux s'inscrivent principalement en licence, en vue d'acquérir des connaissances générales dans un domaine d'études donné avant de se spécialiser dans le cadre du master (2 ans).</a:t>
            </a:r>
          </a:p>
          <a:p>
            <a:pPr algn="just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Quel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Licence </a:t>
            </a: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https://www.onisep.fr/content/search?SearchText=licence&amp;SearchTextTransverse=licence&amp;oni_submit-transverse=OK</a:t>
            </a:r>
          </a:p>
        </p:txBody>
      </p:sp>
      <p:pic>
        <p:nvPicPr>
          <p:cNvPr id="6146" name="Picture 2" descr="Licence Sciences pour l'Ingénieur (SPI) - Unité de formation des sciences  de l'ingénieur">
            <a:extLst>
              <a:ext uri="{FF2B5EF4-FFF2-40B4-BE49-F238E27FC236}">
                <a16:creationId xmlns:a16="http://schemas.microsoft.com/office/drawing/2014/main" id="{29DF65D6-01B1-4739-A8CD-9399FB8A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605" y="0"/>
            <a:ext cx="2667395" cy="177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9F7F47D-A46C-43D4-BBB7-20E8770D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PRESENTATION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840F76-4171-4178-A440-7DB6D2528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7" y="1828799"/>
            <a:ext cx="11194742" cy="4350059"/>
          </a:xfrm>
        </p:spPr>
        <p:txBody>
          <a:bodyPr>
            <a:normAutofit/>
          </a:bodyPr>
          <a:lstStyle/>
          <a:p>
            <a:pPr algn="just"/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sciences de l’ingénieur s’intéressent aux objets et aux systèmes artificiels</a:t>
            </a: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appelés de façon plus générique « produits ». Il intègre le programme informatique utile à son fonctionnement et, lorsqu’elle est nécessaire, l’interface homme-machine connectée à un réseau de communication. Ces produits, supports d’activités des élèves, répondent à des besoins et définissent des usages. </a:t>
            </a:r>
          </a:p>
          <a:p>
            <a:pPr algn="just"/>
            <a:r>
              <a:rPr lang="fr-FR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Ces solutions s’inscrivent dans un contexte fortement contraint par les </a:t>
            </a: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enjeux sociaux, sociétaux et environnementaux</a:t>
            </a:r>
            <a:r>
              <a:rPr lang="fr-FR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 la prise de </a:t>
            </a: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décisions éthiques et responsables</a:t>
            </a:r>
            <a:r>
              <a:rPr lang="fr-FR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fr-FR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Avec la contribution des autres enseignements scientifiques, l’objectif de l’enseignement de la spécialité des sciences de l’ingénieur est de faire </a:t>
            </a: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acquérir des compétences fondamentales qui permettent aux élèves de poursuivre vers les qualifications d’ingénieur dont notre pays a besoin</a:t>
            </a:r>
            <a:r>
              <a:rPr lang="fr-FR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87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HORAIRES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7686" y="1828800"/>
            <a:ext cx="5032827" cy="2175029"/>
          </a:xfrm>
        </p:spPr>
        <p:txBody>
          <a:bodyPr>
            <a:normAutofit/>
          </a:bodyPr>
          <a:lstStyle/>
          <a:p>
            <a:pPr algn="just">
              <a:buClr>
                <a:srgbClr val="595959"/>
              </a:buClr>
            </a:pP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Cet enseignement a pour cadre un laboratoire spécialisé, comportant les moyens adaptés : systèmes automatisés, sous-systèmes, postes informatiques, matériels didactiques ... </a:t>
            </a:r>
          </a:p>
          <a:p>
            <a:pPr algn="just">
              <a:buClr>
                <a:srgbClr val="595959"/>
              </a:buClr>
              <a:buNone/>
            </a:pPr>
            <a:endParaRPr lang="fr-FR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Espace réservé du contenu 4" descr="Exemple de tableau à 3 colonnes et 4 lignes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2497868"/>
              </p:ext>
            </p:extLst>
          </p:nvPr>
        </p:nvGraphicFramePr>
        <p:xfrm>
          <a:off x="6857260" y="1828800"/>
          <a:ext cx="4612690" cy="1789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675">
                <a:tc>
                  <a:txBody>
                    <a:bodyPr/>
                    <a:lstStyle/>
                    <a:p>
                      <a:pPr algn="ctr"/>
                      <a:endParaRPr lang="fr-FR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Nombre</a:t>
                      </a:r>
                      <a:r>
                        <a:rPr lang="fr-FR" baseline="0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d’heures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Première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Terminale</a:t>
                      </a:r>
                      <a:r>
                        <a:rPr lang="fr-FR" baseline="0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 </a:t>
                      </a:r>
                      <a:endParaRPr lang="fr-FR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6h</a:t>
                      </a:r>
                    </a:p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+ 2h de Physique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C1FF67C-387E-411F-9AAE-A04D518D8A6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5666"/>
          <a:stretch/>
        </p:blipFill>
        <p:spPr bwMode="auto">
          <a:xfrm>
            <a:off x="1131052" y="3843927"/>
            <a:ext cx="3641725" cy="2537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F3A4F5-48FB-49C7-8B9B-8B699DBB48A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14715"/>
          <a:stretch/>
        </p:blipFill>
        <p:spPr bwMode="auto">
          <a:xfrm>
            <a:off x="5151876" y="3843927"/>
            <a:ext cx="3484124" cy="2537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132D925C-2F36-4498-BAF5-6BD059A6AA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413297"/>
              </p:ext>
            </p:extLst>
          </p:nvPr>
        </p:nvGraphicFramePr>
        <p:xfrm>
          <a:off x="9263188" y="3843927"/>
          <a:ext cx="1938935" cy="253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2715004" imgH="3552381" progId="MSPhotoEd.3">
                  <p:embed/>
                </p:oleObj>
              </mc:Choice>
              <mc:Fallback>
                <p:oleObj name="Photo Editor Photo" r:id="rId4" imgW="2715004" imgH="3552381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3188" y="3843927"/>
                        <a:ext cx="1938935" cy="25374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4D9C424-0A00-4DEF-84E1-F8BDACEF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CONTENUS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840F76-4171-4178-A440-7DB6D2528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29" y="1641763"/>
            <a:ext cx="11194742" cy="4927108"/>
          </a:xfrm>
        </p:spPr>
        <p:txBody>
          <a:bodyPr>
            <a:normAutofit/>
          </a:bodyPr>
          <a:lstStyle/>
          <a:p>
            <a:pPr algn="just"/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démarche scientifique affirmée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Observation, élaboration d’hypothèses, modélisation, simulation, expérimentation matérielle ou virtuelle, analyse critique des résultats obtenus.</a:t>
            </a:r>
            <a:r>
              <a:rPr lang="fr-FR" b="1" noProof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enseignement scientifique ambitieux pour préparer à l’enseignement supérieur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Mécanique, Electronique, Informatique, Numérique, Simulations multi-physiques sont largement exploitées pour appréhender les performances des produits en établissant des liens entre ces champs.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classe de terminale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les élèves ayant choisi </a:t>
            </a:r>
            <a:r>
              <a:rPr lang="fr-F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spécialité SI bénéficient de 2 heures de sciences physiques fondamentales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sz="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projets innovants mobilisant une approche design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La conduite de projet est inhérente à l’activité des ingénieurs, elle est menée en équipe et nécessite de mettre en place des stratégies d’ingénierie collaborative. </a:t>
            </a:r>
          </a:p>
        </p:txBody>
      </p:sp>
    </p:spTree>
    <p:extLst>
      <p:ext uri="{BB962C8B-B14F-4D97-AF65-F5344CB8AC3E}">
        <p14:creationId xmlns:p14="http://schemas.microsoft.com/office/powerpoint/2010/main" val="16827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F6A4DA6-7FD6-49C6-847A-DDF3F422B47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15947"/>
          <a:stretch/>
        </p:blipFill>
        <p:spPr bwMode="auto">
          <a:xfrm>
            <a:off x="5603167" y="4258554"/>
            <a:ext cx="2616042" cy="1861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EXEMPLES DE SYSTEMES ETUDIES</a:t>
            </a:r>
          </a:p>
        </p:txBody>
      </p:sp>
      <p:graphicFrame>
        <p:nvGraphicFramePr>
          <p:cNvPr id="6" name="Espace réservé du contenu 5" descr="Processus simple en chevron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248677"/>
              </p:ext>
            </p:extLst>
          </p:nvPr>
        </p:nvGraphicFramePr>
        <p:xfrm>
          <a:off x="1130300" y="2171700"/>
          <a:ext cx="9602788" cy="3294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FAF84A82-F559-4DD2-8A51-AFA05C6B1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97" y="1558664"/>
            <a:ext cx="1258623" cy="17085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EB0ED9-2B7F-4F08-A80B-B303CD9320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2" y="4393329"/>
            <a:ext cx="1353317" cy="1633775"/>
          </a:xfrm>
          <a:prstGeom prst="rect">
            <a:avLst/>
          </a:prstGeom>
        </p:spPr>
      </p:pic>
      <p:pic>
        <p:nvPicPr>
          <p:cNvPr id="49154" name="Picture 2" descr="RÃ©sultat de recherche d'images pour &quot;image fleche&quot;">
            <a:hlinkClick r:id="rId10" action="ppaction://hlinksldjump"/>
            <a:extLst>
              <a:ext uri="{FF2B5EF4-FFF2-40B4-BE49-F238E27FC236}">
                <a16:creationId xmlns:a16="http://schemas.microsoft.com/office/drawing/2014/main" id="{EAC9E9A2-D7C3-4CE8-ADAF-29E6D82AD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490" y="5717618"/>
            <a:ext cx="1139678" cy="10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Maquette portail sans interface de programmation Arduinoâ¢ - Technologie Services">
            <a:extLst>
              <a:ext uri="{FF2B5EF4-FFF2-40B4-BE49-F238E27FC236}">
                <a16:creationId xmlns:a16="http://schemas.microsoft.com/office/drawing/2014/main" id="{821A39D9-EC19-4C00-A4BB-200BE06EE3B5}"/>
              </a:ext>
            </a:extLst>
          </p:cNvPr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13091" r="4909" b="9455"/>
          <a:stretch/>
        </p:blipFill>
        <p:spPr bwMode="auto">
          <a:xfrm>
            <a:off x="3521071" y="1565548"/>
            <a:ext cx="1791150" cy="1707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2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Guirlande Lumineuse</a:t>
            </a:r>
            <a:br>
              <a:rPr lang="fr-FR" sz="3600" noProof="1"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Programmation Arduino et Câblage Electronique</a:t>
            </a:r>
          </a:p>
        </p:txBody>
      </p:sp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25FAE212-2CD8-46D0-9E74-B227DFD52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782310"/>
              </p:ext>
            </p:extLst>
          </p:nvPr>
        </p:nvGraphicFramePr>
        <p:xfrm>
          <a:off x="9434970" y="588097"/>
          <a:ext cx="1704975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857899" imgH="2857899" progId="MSPhotoEd.3">
                  <p:embed/>
                </p:oleObj>
              </mc:Choice>
              <mc:Fallback>
                <p:oleObj name="Photo Editor Photo" r:id="rId3" imgW="2857899" imgH="2857899" progId="MSPhotoEd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4970" y="588097"/>
                        <a:ext cx="1704975" cy="170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 20">
            <a:extLst>
              <a:ext uri="{FF2B5EF4-FFF2-40B4-BE49-F238E27FC236}">
                <a16:creationId xmlns:a16="http://schemas.microsoft.com/office/drawing/2014/main" id="{3E5EE0D3-4ADA-4EAE-B54F-AC18D812E4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227989"/>
              </p:ext>
            </p:extLst>
          </p:nvPr>
        </p:nvGraphicFramePr>
        <p:xfrm>
          <a:off x="9575463" y="4861506"/>
          <a:ext cx="2316163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8952381" imgH="6897063" progId="MSPhotoEd.3">
                  <p:embed/>
                </p:oleObj>
              </mc:Choice>
              <mc:Fallback>
                <p:oleObj name="Photo Editor Photo" r:id="rId5" imgW="8952381" imgH="6897063" progId="MSPhotoEd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5463" y="4861506"/>
                        <a:ext cx="2316163" cy="179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>
            <a:extLst>
              <a:ext uri="{FF2B5EF4-FFF2-40B4-BE49-F238E27FC236}">
                <a16:creationId xmlns:a16="http://schemas.microsoft.com/office/drawing/2014/main" id="{C16124A9-5D81-409B-B22B-98DB7CE676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451728"/>
              </p:ext>
            </p:extLst>
          </p:nvPr>
        </p:nvGraphicFramePr>
        <p:xfrm>
          <a:off x="576953" y="5012588"/>
          <a:ext cx="4452937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4800000" imgH="1628571" progId="MSPhotoEd.3">
                  <p:embed/>
                </p:oleObj>
              </mc:Choice>
              <mc:Fallback>
                <p:oleObj name="Photo Editor Photo" r:id="rId7" imgW="4800000" imgH="1628571" progId="MSPhotoEd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953" y="5012588"/>
                        <a:ext cx="4452937" cy="151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8">
            <a:extLst>
              <a:ext uri="{FF2B5EF4-FFF2-40B4-BE49-F238E27FC236}">
                <a16:creationId xmlns:a16="http://schemas.microsoft.com/office/drawing/2014/main" id="{7CBDFA25-0953-46AE-B141-06BCC4FE6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165" y="5517413"/>
            <a:ext cx="30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BC589E4C-BAE0-4BB6-99C2-393EB4013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0515" y="6104788"/>
            <a:ext cx="30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2243" name="Image 398">
            <a:extLst>
              <a:ext uri="{FF2B5EF4-FFF2-40B4-BE49-F238E27FC236}">
                <a16:creationId xmlns:a16="http://schemas.microsoft.com/office/drawing/2014/main" id="{85CEC9C7-5962-4E81-97C0-95F498C3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2499333"/>
            <a:ext cx="39624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6">
            <a:extLst>
              <a:ext uri="{FF2B5EF4-FFF2-40B4-BE49-F238E27FC236}">
                <a16:creationId xmlns:a16="http://schemas.microsoft.com/office/drawing/2014/main" id="{A9FC1B8F-3DED-4B94-804C-75E458BBD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70" y="1845184"/>
            <a:ext cx="6705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scénario : Créer des jeux de lumière pour les guirlandes du sapin de Noël !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TW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LE CIRCUIT A CABLER</a:t>
            </a:r>
            <a:endParaRPr kumimoji="0" lang="fr-FR" altLang="zh-TW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zh-TW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CF6107-DB2C-4F12-9466-B89DE3988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29" y="24597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DA6AF88B-6387-480A-AE66-77C197934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29" y="29169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B3AEEAFA-81FE-400F-B1D9-76E224670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29" y="33741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24" name="Rectangle 34">
            <a:extLst>
              <a:ext uri="{FF2B5EF4-FFF2-40B4-BE49-F238E27FC236}">
                <a16:creationId xmlns:a16="http://schemas.microsoft.com/office/drawing/2014/main" id="{8A7C9E5F-2CAE-42C3-B7E5-CF3A1384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29" y="38313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2225" name="Rectangle 35">
            <a:extLst>
              <a:ext uri="{FF2B5EF4-FFF2-40B4-BE49-F238E27FC236}">
                <a16:creationId xmlns:a16="http://schemas.microsoft.com/office/drawing/2014/main" id="{83B2D4E6-A489-4B47-86CE-0114EC016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152" y="2204421"/>
            <a:ext cx="8100540" cy="398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CODE A TAPER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void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setup()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{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pinMode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(10, OUTPUT) ;		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// Initialise la broche 10 comme sortie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pinMode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(11, OUTPUT) ;		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// Initialise la broche 11 comme sortie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pinMode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(12, OUTPUT) ;		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// Initialise la broche 12 comme sortie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pinMode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(13, OUTPUT) ;		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// Initialise la broche 13 comme sortie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void loop()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{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digitalWrite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(10, HIGH);  		//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Allume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LED 10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digitalWrite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(11, HIGH);  		//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Allume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LED 11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digitalWrite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(12, HIGH);  		//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Allume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LED 12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digitalWrite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(13, HIGH);  		//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Allume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LED 13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delay(500);                		// attends 500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ms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digitalWrite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(10, LOW);  		//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Eteint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LED 10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digitalWrite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(11, LOW);  		//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Eteint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LED 11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digitalWrite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(12, LOW);  		//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Eteint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LED 12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digitalWrite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(13, LOW);  		//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Eteint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LED 13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delay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(500);                		// attends 500 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}							</a:t>
            </a:r>
            <a:r>
              <a:rPr kumimoji="0" lang="fr-FR" alt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6" name="Image 35" descr="Chenillard">
            <a:extLst>
              <a:ext uri="{FF2B5EF4-FFF2-40B4-BE49-F238E27FC236}">
                <a16:creationId xmlns:a16="http://schemas.microsoft.com/office/drawing/2014/main" id="{A314B497-F85B-4A97-A1A7-2BAC307FBA9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98" y="6095620"/>
            <a:ext cx="3639820" cy="700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Smartphone</a:t>
            </a:r>
            <a:b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Conception 3D Soliworks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DA6AF88B-6387-480A-AE66-77C197934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714" y="39162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24" name="Rectangle 34">
            <a:extLst>
              <a:ext uri="{FF2B5EF4-FFF2-40B4-BE49-F238E27FC236}">
                <a16:creationId xmlns:a16="http://schemas.microsoft.com/office/drawing/2014/main" id="{8A7C9E5F-2CAE-42C3-B7E5-CF3A1384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743" y="64635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50130C47-9080-4D1A-83AA-C4B94EC58E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371362"/>
              </p:ext>
            </p:extLst>
          </p:nvPr>
        </p:nvGraphicFramePr>
        <p:xfrm>
          <a:off x="2695890" y="2010230"/>
          <a:ext cx="6055180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191585" imgH="1467055" progId="MSPhotoEd.3">
                  <p:embed/>
                </p:oleObj>
              </mc:Choice>
              <mc:Fallback>
                <p:oleObj name="Photo Editor Photo" r:id="rId3" imgW="4191585" imgH="146705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5890" y="2010230"/>
                        <a:ext cx="6055180" cy="2119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43D8B57A-3337-4EC5-A038-284794182E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700800"/>
              </p:ext>
            </p:extLst>
          </p:nvPr>
        </p:nvGraphicFramePr>
        <p:xfrm>
          <a:off x="266860" y="2010230"/>
          <a:ext cx="2143054" cy="2155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657581" imgH="1666667" progId="MSPhotoEd.3">
                  <p:embed/>
                </p:oleObj>
              </mc:Choice>
              <mc:Fallback>
                <p:oleObj name="Photo Editor Photo" r:id="rId5" imgW="1657581" imgH="166666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60" y="2010230"/>
                        <a:ext cx="2143054" cy="21553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4F201D92-5116-45BE-B937-DB619D676C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5133"/>
              </p:ext>
            </p:extLst>
          </p:nvPr>
        </p:nvGraphicFramePr>
        <p:xfrm>
          <a:off x="266860" y="4336579"/>
          <a:ext cx="550545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8047619" imgH="2257740" progId="MSPhotoEd.3">
                  <p:embed/>
                </p:oleObj>
              </mc:Choice>
              <mc:Fallback>
                <p:oleObj name="Photo Editor Photo" r:id="rId7" imgW="8047619" imgH="225774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60" y="4336579"/>
                        <a:ext cx="5505450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F0C6FAE2-F6D3-47F4-BEE3-1D75523CD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834072"/>
              </p:ext>
            </p:extLst>
          </p:nvPr>
        </p:nvGraphicFramePr>
        <p:xfrm>
          <a:off x="4871494" y="4323095"/>
          <a:ext cx="4519249" cy="1711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5001323" imgH="1895238" progId="MSPhotoEd.3">
                  <p:embed/>
                </p:oleObj>
              </mc:Choice>
              <mc:Fallback>
                <p:oleObj name="Photo Editor Photo" r:id="rId9" imgW="5001323" imgH="1895238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1494" y="4323095"/>
                        <a:ext cx="4519249" cy="1711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E5680BF3-EBE9-41F2-B20D-61E5A55A72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808753"/>
              </p:ext>
            </p:extLst>
          </p:nvPr>
        </p:nvGraphicFramePr>
        <p:xfrm>
          <a:off x="9197452" y="953324"/>
          <a:ext cx="2360523" cy="517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2476190" imgH="5428571" progId="MSPhotoEd.3">
                  <p:embed/>
                </p:oleObj>
              </mc:Choice>
              <mc:Fallback>
                <p:oleObj name="Photo Editor Photo" r:id="rId11" imgW="2476190" imgH="5428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7452" y="953324"/>
                        <a:ext cx="2360523" cy="5175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0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erie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0</TotalTime>
  <Words>2536</Words>
  <Application>Microsoft Office PowerPoint</Application>
  <PresentationFormat>Grand écran</PresentationFormat>
  <Paragraphs>257</Paragraphs>
  <Slides>35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46" baseType="lpstr">
      <vt:lpstr>Arial</vt:lpstr>
      <vt:lpstr>Book Antiqua</vt:lpstr>
      <vt:lpstr>Calibri</vt:lpstr>
      <vt:lpstr>Century Gothic</vt:lpstr>
      <vt:lpstr>ETIAW</vt:lpstr>
      <vt:lpstr>Symbol</vt:lpstr>
      <vt:lpstr>Times New Roman</vt:lpstr>
      <vt:lpstr>Wingdings</vt:lpstr>
      <vt:lpstr>Galerie</vt:lpstr>
      <vt:lpstr>Photo Editor Photo</vt:lpstr>
      <vt:lpstr>Picture</vt:lpstr>
      <vt:lpstr>Présentation PowerPoint</vt:lpstr>
      <vt:lpstr>PRESENTATION</vt:lpstr>
      <vt:lpstr>PRESENTATION</vt:lpstr>
      <vt:lpstr>PRESENTATION</vt:lpstr>
      <vt:lpstr>HORAIRES</vt:lpstr>
      <vt:lpstr>CONTENUS</vt:lpstr>
      <vt:lpstr>EXEMPLES DE SYSTEMES ETUDIES</vt:lpstr>
      <vt:lpstr>EXEMPLE DE TP : Guirlande Lumineuse Programmation Arduino et Câblage Electronique</vt:lpstr>
      <vt:lpstr>EXEMPLE DE TP : Smartphone Conception 3D Soliworks</vt:lpstr>
      <vt:lpstr>EXEMPLE DE TP : Clignotant de Voiture Programmation Arduino et Câblage Electronique</vt:lpstr>
      <vt:lpstr>EXEMPLE DE TP : Le Crochet d’Attelage de voiture Conception 3D Soliworks</vt:lpstr>
      <vt:lpstr>EXEMPLE DE TP : Portail Automatisé Programmation Arduino et Câblage Electronique</vt:lpstr>
      <vt:lpstr>EXEMPLE DE TP : Conception et Assemblage du Portail Conception 3D Soliworks</vt:lpstr>
      <vt:lpstr>EXEMPLE DE TP : Maison domotique Programmation Arduino</vt:lpstr>
      <vt:lpstr>PROJETS EN PREMIERE (12H) et TERMINALE (48H)</vt:lpstr>
      <vt:lpstr>EXEMPLE DE Projet Première : Le Robot Programmé</vt:lpstr>
      <vt:lpstr>EXEMPLE DE Projet Terminale : La Trottinette Electrique</vt:lpstr>
      <vt:lpstr>EXEMPLE DE Projet : La Trottinette Electrique</vt:lpstr>
      <vt:lpstr>Projet 2021 : Du Nouveau avec la Réforme</vt:lpstr>
      <vt:lpstr>CONTENUS de la SPE SI en Terminale</vt:lpstr>
      <vt:lpstr>CONTENUS de la PHYSIQUE en SPE SI</vt:lpstr>
      <vt:lpstr>Enseignement SI – Epreuve Terminale</vt:lpstr>
      <vt:lpstr>OUVERTURE SUR LE MONDE </vt:lpstr>
      <vt:lpstr>Présentation PowerPoint</vt:lpstr>
      <vt:lpstr>Présentation PowerPoint</vt:lpstr>
      <vt:lpstr>Présentation PowerPoint</vt:lpstr>
      <vt:lpstr>LES POURSUITES D’ETUDE</vt:lpstr>
      <vt:lpstr>LES LIENS UTILES</vt:lpstr>
      <vt:lpstr>LES LIENS UTILES</vt:lpstr>
      <vt:lpstr>LES LIENS UTILES</vt:lpstr>
      <vt:lpstr>Présentation PowerPoint</vt:lpstr>
      <vt:lpstr>LES LIENS UTILES</vt:lpstr>
      <vt:lpstr>Présentation PowerPoint</vt:lpstr>
      <vt:lpstr>LES LIENS UTILES</vt:lpstr>
      <vt:lpstr>LES LIENS UTILES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2014-01-25T14:39:45Z</dcterms:created>
  <dcterms:modified xsi:type="dcterms:W3CDTF">2021-01-18T20:37:42Z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